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Bricolage Grotesque SemiBold"/>
      <p:regular r:id="rId67"/>
      <p:bold r:id="rId68"/>
    </p:embeddedFont>
    <p:embeddedFont>
      <p:font typeface="Bricolage Grotesque ExtraBold"/>
      <p:bold r:id="rId69"/>
    </p:embeddedFont>
    <p:embeddedFont>
      <p:font typeface="Bricolage Grotesque"/>
      <p:regular r:id="rId70"/>
      <p:bold r:id="rId71"/>
    </p:embeddedFont>
    <p:embeddedFont>
      <p:font typeface="Bricolage Grotesque Medium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BricolageGrotesqueMedium-bold.fntdata"/><Relationship Id="rId72" Type="http://schemas.openxmlformats.org/officeDocument/2006/relationships/font" Target="fonts/BricolageGrotesqueMedium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BricolageGrotesque-bold.fntdata"/><Relationship Id="rId70" Type="http://schemas.openxmlformats.org/officeDocument/2006/relationships/font" Target="fonts/BricolageGrotesque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BricolageGrotesqueSemiBold-bold.fntdata"/><Relationship Id="rId23" Type="http://schemas.openxmlformats.org/officeDocument/2006/relationships/slide" Target="slides/slide17.xml"/><Relationship Id="rId67" Type="http://schemas.openxmlformats.org/officeDocument/2006/relationships/font" Target="fonts/BricolageGrotesqueSemiBold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BricolageGrotesqueExtraBo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d7505aa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d7505aa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2c66b2306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2c66b230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2c66b2306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2c66b2306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2c66b230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2c66b230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03dc5f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03dc5f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d7505aa5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d7505aa5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dc49a42d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dc49a42d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03dc5ff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03dc5ff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2c66b230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2c66b230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d7505aa5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d7505aa5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dc49a42d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dc49a42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loop = observe / regarde s’il y a des différences / concilie l’état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d7505aa5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0d7505aa5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dc49a42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dc49a42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dc49a42d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0dc49a42d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 de la simple automatisation de déploiement / configuration jusqu’au scaling horizontal et vertical de resources, de l’autoconfig, de détection d’anomalies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dc49a42d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0dc49a42d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brique d’une vision tournant autour de l’ingénierie de plateforme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d7505aa5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d7505aa5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dc49a42d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dc49a42d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dc49a42d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dc49a42d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0e318cd16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0e318cd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2c66b230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2c66b230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2c66b230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2c66b230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2c66b230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12c66b230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d7505aa5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d7505aa5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2c66b230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2c66b230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e318cd16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0e318cd16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f16a688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0f16a688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0f16a688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0f16a688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Auth-delegator va permettre à Kube de déléguer au service account les contr</a:t>
            </a:r>
            <a:r>
              <a:rPr lang="en-GB"/>
              <a:t>ôles d’authentification et d’autorisation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2c66b230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2c66b230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2c66b230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2c66b230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0e318cd163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0e318cd163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2c66b230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12c66b230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2c66b230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12c66b230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e318cd16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0e318cd1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d7505aa5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d7505aa5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0f16a688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0f16a688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0f16a6884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0f16a688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2c66b230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12c66b230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2c66b230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12c66b230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0e318cd1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0e318cd1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2c66b230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2c66b230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2c66b230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2c66b230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e318cd1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e318cd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2c66b230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12c66b230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2c66b23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2c66b23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dc49a42d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dc49a42d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2c66b230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2c66b230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12c66b230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12c66b230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0e318cd163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0e318cd163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12c66b230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12c66b230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0e318cd163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0e318cd163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0e318cd163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0e318cd163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0e318cd163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0e318cd163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0e318cd163_5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0e318cd163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0dc49a42d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0dc49a42d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0d7505aa5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0d7505aa5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d7505aa5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d7505aa5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0f16a6884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0f16a6884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dc49a42d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dc49a42d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2c66b230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2c66b230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2c66b2306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2c66b2306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1" type="title">
  <p:cSld name="TITLE">
    <p:bg>
      <p:bgPr>
        <a:solidFill>
          <a:srgbClr val="A238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4645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title"/>
          </p:nvPr>
        </p:nvSpPr>
        <p:spPr>
          <a:xfrm>
            <a:off x="926100" y="1186475"/>
            <a:ext cx="72918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94">
          <p15:clr>
            <a:srgbClr val="E46962"/>
          </p15:clr>
        </p15:guide>
        <p15:guide id="2" pos="4966">
          <p15:clr>
            <a:srgbClr val="E46962"/>
          </p15:clr>
        </p15:guide>
        <p15:guide id="3" orient="horz" pos="895">
          <p15:clr>
            <a:srgbClr val="E46962"/>
          </p15:clr>
        </p15:guide>
        <p15:guide id="4" orient="horz" pos="234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2">
  <p:cSld name="TITLE_3">
    <p:bg>
      <p:bgPr>
        <a:solidFill>
          <a:srgbClr val="A238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850" y="360000"/>
            <a:ext cx="8406149" cy="44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1800000" y="1186475"/>
            <a:ext cx="55440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34">
          <p15:clr>
            <a:srgbClr val="E46962"/>
          </p15:clr>
        </p15:guide>
        <p15:guide id="2" pos="4626">
          <p15:clr>
            <a:srgbClr val="E46962"/>
          </p15:clr>
        </p15:guide>
        <p15:guide id="3" orient="horz" pos="850">
          <p15:clr>
            <a:srgbClr val="E46962"/>
          </p15:clr>
        </p15:guide>
        <p15:guide id="4" orient="horz" pos="239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3">
  <p:cSld name="TITLE_3_1">
    <p:bg>
      <p:bgPr>
        <a:solidFill>
          <a:srgbClr val="A238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/>
          <p:nvPr>
            <p:ph type="title"/>
          </p:nvPr>
        </p:nvSpPr>
        <p:spPr>
          <a:xfrm>
            <a:off x="926100" y="1186475"/>
            <a:ext cx="72918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83">
          <p15:clr>
            <a:srgbClr val="FF673D"/>
          </p15:clr>
        </p15:guide>
        <p15:guide id="2" pos="5177">
          <p15:clr>
            <a:srgbClr val="E46962"/>
          </p15:clr>
        </p15:guide>
        <p15:guide id="3" orient="horz" pos="567">
          <p15:clr>
            <a:srgbClr val="E46962"/>
          </p15:clr>
        </p15:guide>
        <p15:guide id="4" orient="horz" pos="2673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Summary - 4 blocks">
  <p:cSld name="CUSTOM_4_3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450000" y="450000"/>
            <a:ext cx="78264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450000" y="1519950"/>
            <a:ext cx="197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subTitle"/>
          </p:nvPr>
        </p:nvSpPr>
        <p:spPr>
          <a:xfrm>
            <a:off x="2570075" y="1519950"/>
            <a:ext cx="194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>
            <a:off x="4659425" y="1519950"/>
            <a:ext cx="194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4" type="subTitle"/>
          </p:nvPr>
        </p:nvSpPr>
        <p:spPr>
          <a:xfrm>
            <a:off x="6748800" y="1519950"/>
            <a:ext cx="197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0" name="Google Shape;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">
  <p:cSld name="CUSTOM_3"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450000" y="450000"/>
            <a:ext cx="82440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3">
          <p15:clr>
            <a:srgbClr val="E46962"/>
          </p15:clr>
        </p15:guide>
        <p15:guide id="2" orient="horz" pos="2957">
          <p15:clr>
            <a:srgbClr val="E46962"/>
          </p15:clr>
        </p15:guide>
        <p15:guide id="3" pos="283">
          <p15:clr>
            <a:srgbClr val="E46962"/>
          </p15:clr>
        </p15:guide>
        <p15:guide id="4" pos="5477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+ Sub">
  <p:cSld name="CUSTOM_4_2">
    <p:bg>
      <p:bgPr>
        <a:solidFill>
          <a:srgbClr val="000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450000" y="2571750"/>
            <a:ext cx="40635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1 block ">
  <p:cSld name="CUSTOM_4_2_2_3"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2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2" name="Google Shape;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2 blocks">
  <p:cSld name="CUSTOM_4_2_2_2"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6510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46510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3 blocks ">
  <p:cSld name="CUSTOM_4_2_2_1_1_2"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4506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3267751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3" type="body"/>
          </p:nvPr>
        </p:nvSpPr>
        <p:spPr>
          <a:xfrm>
            <a:off x="60848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4" type="subTitle"/>
          </p:nvPr>
        </p:nvSpPr>
        <p:spPr>
          <a:xfrm>
            <a:off x="4503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5" type="subTitle"/>
          </p:nvPr>
        </p:nvSpPr>
        <p:spPr>
          <a:xfrm>
            <a:off x="32677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6" type="subTitle"/>
          </p:nvPr>
        </p:nvSpPr>
        <p:spPr>
          <a:xfrm>
            <a:off x="60851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2 blocks">
  <p:cSld name="CUSTOM_4_2_2_1"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title"/>
          </p:nvPr>
        </p:nvSpPr>
        <p:spPr>
          <a:xfrm>
            <a:off x="450000" y="450000"/>
            <a:ext cx="8264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1" type="subTitle"/>
          </p:nvPr>
        </p:nvSpPr>
        <p:spPr>
          <a:xfrm>
            <a:off x="4503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2" type="subTitle"/>
          </p:nvPr>
        </p:nvSpPr>
        <p:spPr>
          <a:xfrm>
            <a:off x="46510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3" name="Google Shape;10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3 blocks">
  <p:cSld name="CUSTOM_4_2_2_1_1"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1" type="subTitle"/>
          </p:nvPr>
        </p:nvSpPr>
        <p:spPr>
          <a:xfrm>
            <a:off x="4503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2" type="subTitle"/>
          </p:nvPr>
        </p:nvSpPr>
        <p:spPr>
          <a:xfrm>
            <a:off x="32677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3" type="subTitle"/>
          </p:nvPr>
        </p:nvSpPr>
        <p:spPr>
          <a:xfrm>
            <a:off x="60851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9" name="Google Shape;10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4 blocks ">
  <p:cSld name="CUSTOM_4_2_2_1_2_2"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" type="subTitle"/>
          </p:nvPr>
        </p:nvSpPr>
        <p:spPr>
          <a:xfrm>
            <a:off x="4500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2" type="subTitle"/>
          </p:nvPr>
        </p:nvSpPr>
        <p:spPr>
          <a:xfrm>
            <a:off x="257007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3" type="subTitle"/>
          </p:nvPr>
        </p:nvSpPr>
        <p:spPr>
          <a:xfrm>
            <a:off x="465942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4" type="subTitle"/>
          </p:nvPr>
        </p:nvSpPr>
        <p:spPr>
          <a:xfrm>
            <a:off x="67488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6" name="Google Shape;11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+ Photo oblong">
  <p:cSld name="CUSTOM_4_2_2_4"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20" name="Google Shape;120;p26"/>
          <p:cNvSpPr/>
          <p:nvPr>
            <p:ph idx="2" type="pic"/>
          </p:nvPr>
        </p:nvSpPr>
        <p:spPr>
          <a:xfrm rot="1694577">
            <a:off x="5833368" y="980646"/>
            <a:ext cx="2295593" cy="3848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121" name="Google Shape;121;p26"/>
          <p:cNvSpPr txBox="1"/>
          <p:nvPr>
            <p:ph idx="3" type="subTitle"/>
          </p:nvPr>
        </p:nvSpPr>
        <p:spPr>
          <a:xfrm>
            <a:off x="450350" y="151845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 - White">
  <p:cSld name="CUSTOM_3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450000" y="450000"/>
            <a:ext cx="82440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ricolage Grotesque ExtraBold"/>
              <a:buNone/>
              <a:defRPr sz="6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25" name="Google Shape;12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3">
          <p15:clr>
            <a:srgbClr val="E46962"/>
          </p15:clr>
        </p15:guide>
        <p15:guide id="2" orient="horz" pos="2957">
          <p15:clr>
            <a:srgbClr val="E46962"/>
          </p15:clr>
        </p15:guide>
        <p15:guide id="3" pos="283">
          <p15:clr>
            <a:srgbClr val="E46962"/>
          </p15:clr>
        </p15:guide>
        <p15:guide id="4" pos="5477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+ Sub  - White">
  <p:cSld name="CUSTOM_4_2_1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ricolage Grotesque ExtraBold"/>
              <a:buNone/>
              <a:defRPr sz="6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450000" y="2571750"/>
            <a:ext cx="40635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9" name="Google Shape;1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1 block - White">
  <p:cSld name="CUSTOM_4_2_2_3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3" name="Google Shape;133;p29"/>
          <p:cNvSpPr txBox="1"/>
          <p:nvPr>
            <p:ph idx="2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34" name="Google Shape;13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2 blocks - White">
  <p:cSld name="CUSTOM_4_2_2_2_1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2" type="body"/>
          </p:nvPr>
        </p:nvSpPr>
        <p:spPr>
          <a:xfrm>
            <a:off x="46510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idx="3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4" type="subTitle"/>
          </p:nvPr>
        </p:nvSpPr>
        <p:spPr>
          <a:xfrm>
            <a:off x="46510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1" name="Google Shape;14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3 blocks - White">
  <p:cSld name="CUSTOM_4_2_2_1_1_2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4506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5" name="Google Shape;145;p31"/>
          <p:cNvSpPr txBox="1"/>
          <p:nvPr>
            <p:ph idx="2" type="body"/>
          </p:nvPr>
        </p:nvSpPr>
        <p:spPr>
          <a:xfrm>
            <a:off x="32677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6" name="Google Shape;146;p31"/>
          <p:cNvSpPr txBox="1"/>
          <p:nvPr>
            <p:ph idx="3" type="body"/>
          </p:nvPr>
        </p:nvSpPr>
        <p:spPr>
          <a:xfrm>
            <a:off x="60848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7" name="Google Shape;147;p31"/>
          <p:cNvSpPr txBox="1"/>
          <p:nvPr>
            <p:ph idx="4" type="subTitle"/>
          </p:nvPr>
        </p:nvSpPr>
        <p:spPr>
          <a:xfrm>
            <a:off x="4503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31"/>
          <p:cNvSpPr txBox="1"/>
          <p:nvPr>
            <p:ph idx="5" type="subTitle"/>
          </p:nvPr>
        </p:nvSpPr>
        <p:spPr>
          <a:xfrm>
            <a:off x="32677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6" type="subTitle"/>
          </p:nvPr>
        </p:nvSpPr>
        <p:spPr>
          <a:xfrm>
            <a:off x="60851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0" name="Google Shape;15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2 blocks">
  <p:cSld name="CUSTOM_4_2_2_1_3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Bricolage Grotesque ExtraBold"/>
              <a:buNone/>
              <a:defRPr sz="4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1" type="subTitle"/>
          </p:nvPr>
        </p:nvSpPr>
        <p:spPr>
          <a:xfrm>
            <a:off x="4503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32"/>
          <p:cNvSpPr txBox="1"/>
          <p:nvPr>
            <p:ph idx="2" type="subTitle"/>
          </p:nvPr>
        </p:nvSpPr>
        <p:spPr>
          <a:xfrm>
            <a:off x="46510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5" name="Google Shape;15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3 blocks - White">
  <p:cSld name="CUSTOM_4_2_2_1_1_3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" type="subTitle"/>
          </p:nvPr>
        </p:nvSpPr>
        <p:spPr>
          <a:xfrm>
            <a:off x="4503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2" type="subTitle"/>
          </p:nvPr>
        </p:nvSpPr>
        <p:spPr>
          <a:xfrm>
            <a:off x="32677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3"/>
          <p:cNvSpPr txBox="1"/>
          <p:nvPr>
            <p:ph idx="3" type="subTitle"/>
          </p:nvPr>
        </p:nvSpPr>
        <p:spPr>
          <a:xfrm>
            <a:off x="60851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1" name="Google Shape;1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4 blocks - White">
  <p:cSld name="CUSTOM_4_1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450000" y="450000"/>
            <a:ext cx="8244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Bricolage Grotesque ExtraBold"/>
              <a:buNone/>
              <a:defRPr sz="4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1" type="subTitle"/>
          </p:nvPr>
        </p:nvSpPr>
        <p:spPr>
          <a:xfrm>
            <a:off x="4500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2" type="subTitle"/>
          </p:nvPr>
        </p:nvSpPr>
        <p:spPr>
          <a:xfrm>
            <a:off x="257007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4"/>
          <p:cNvSpPr txBox="1"/>
          <p:nvPr>
            <p:ph idx="3" type="subTitle"/>
          </p:nvPr>
        </p:nvSpPr>
        <p:spPr>
          <a:xfrm>
            <a:off x="465942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4" type="subTitle"/>
          </p:nvPr>
        </p:nvSpPr>
        <p:spPr>
          <a:xfrm>
            <a:off x="67488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8" name="Google Shape;16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1247">
          <p15:clr>
            <a:srgbClr val="E46962"/>
          </p15:clr>
        </p15:guide>
        <p15:guide id="6" orient="horz" pos="96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+ Photo oblong - White">
  <p:cSld name="CUSTOM_4_2_2_4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72" name="Google Shape;172;p35"/>
          <p:cNvSpPr/>
          <p:nvPr>
            <p:ph idx="2" type="pic"/>
          </p:nvPr>
        </p:nvSpPr>
        <p:spPr>
          <a:xfrm rot="1694577">
            <a:off x="5833368" y="980646"/>
            <a:ext cx="2295593" cy="3848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173" name="Google Shape;173;p35"/>
          <p:cNvSpPr txBox="1"/>
          <p:nvPr>
            <p:ph idx="3" type="subTitle"/>
          </p:nvPr>
        </p:nvSpPr>
        <p:spPr>
          <a:xfrm>
            <a:off x="450350" y="151845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74" name="Google Shape;17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1">
  <p:cSld name="CUSTOM_5">
    <p:bg>
      <p:bgPr>
        <a:solidFill>
          <a:srgbClr val="FCFF6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50575"/>
            <a:ext cx="8407844" cy="44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7">
          <p15:clr>
            <a:srgbClr val="E46962"/>
          </p15:clr>
        </p15:guide>
        <p15:guide id="2" orient="horz" pos="2673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2">
  <p:cSld name="CUSTOM_5_1">
    <p:bg>
      <p:bgPr>
        <a:solidFill>
          <a:srgbClr val="96F9F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59550"/>
            <a:ext cx="8424003" cy="44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7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46">
          <p15:clr>
            <a:srgbClr val="E46962"/>
          </p15:clr>
        </p15:guide>
        <p15:guide id="2" orient="horz" pos="2494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3">
  <p:cSld name="CUSTOM_5_1_1">
    <p:bg>
      <p:bgPr>
        <a:solidFill>
          <a:srgbClr val="FF673D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8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86" name="Google Shape;1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895">
          <p15:clr>
            <a:srgbClr val="E46962"/>
          </p15:clr>
        </p15:guide>
        <p15:guide id="2" orient="horz" pos="2345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CUSTOM_4_2_1_1_1_1_1_1_1_1_1_1">
    <p:bg>
      <p:bgPr>
        <a:noFill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>
  <p:cSld name="CUSTOM_4_2_1_1_1_1_1_1_1_1_1_1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Thanks">
  <p:cSld name="CUSTOM_1">
    <p:bg>
      <p:bgPr>
        <a:solidFill>
          <a:srgbClr val="A238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1"/>
          <p:cNvSpPr txBox="1"/>
          <p:nvPr/>
        </p:nvSpPr>
        <p:spPr>
          <a:xfrm>
            <a:off x="209550" y="966644"/>
            <a:ext cx="87249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Thank you</a:t>
            </a:r>
            <a:endParaRPr sz="60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404" y="3226850"/>
            <a:ext cx="524046" cy="6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Q&amp;A">
  <p:cSld name="CUSTOM_1_1"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8175" y="1527425"/>
            <a:ext cx="2489349" cy="208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2"/>
          <p:cNvSpPr txBox="1"/>
          <p:nvPr/>
        </p:nvSpPr>
        <p:spPr>
          <a:xfrm>
            <a:off x="3392709" y="1433993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&amp;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98" name="Google Shape;198;p42"/>
          <p:cNvSpPr txBox="1"/>
          <p:nvPr/>
        </p:nvSpPr>
        <p:spPr>
          <a:xfrm>
            <a:off x="971475" y="1445400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Q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99" name="Google Shape;199;p42"/>
          <p:cNvSpPr txBox="1"/>
          <p:nvPr/>
        </p:nvSpPr>
        <p:spPr>
          <a:xfrm>
            <a:off x="5772075" y="1445400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Title + Sub">
  <p:cSld name="CUSTOM_4_2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Bricolage Grotesque ExtraBold"/>
              <a:buNone/>
              <a:defRPr sz="6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450650" y="2571750"/>
            <a:ext cx="40629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9pPr>
          </a:lstStyle>
          <a:p/>
        </p:txBody>
      </p:sp>
      <p:pic>
        <p:nvPicPr>
          <p:cNvPr id="204" name="Google Shape;20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A238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828218" y="51555"/>
            <a:ext cx="23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E46962"/>
          </p15:clr>
        </p15:guide>
        <p15:guide id="2" pos="5533">
          <p15:clr>
            <a:srgbClr val="E46962"/>
          </p15:clr>
        </p15:guide>
        <p15:guide id="3" orient="horz" pos="227">
          <p15:clr>
            <a:srgbClr val="E46962"/>
          </p15:clr>
        </p15:guide>
        <p15:guide id="4" orient="horz" pos="301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operatorhub.io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Relationship Id="rId4" Type="http://schemas.openxmlformats.org/officeDocument/2006/relationships/hyperlink" Target="http://deezer.io" TargetMode="External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hyperlink" Target="https://www.linkedin.com/in/alexis-fala/" TargetMode="External"/><Relationship Id="rId10" Type="http://schemas.openxmlformats.org/officeDocument/2006/relationships/hyperlink" Target="https://github.com/LePotiBlagueu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operatorframework.io/" TargetMode="External"/><Relationship Id="rId4" Type="http://schemas.openxmlformats.org/officeDocument/2006/relationships/hyperlink" Target="https://kubebuilder.io/" TargetMode="External"/><Relationship Id="rId5" Type="http://schemas.openxmlformats.org/officeDocument/2006/relationships/hyperlink" Target="https://kopf.readthedocs.io/en/stable/" TargetMode="External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tifacthub.io/packages/helm/hashicorp/vault-secrets-operator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.png"/><Relationship Id="rId4" Type="http://schemas.openxmlformats.org/officeDocument/2006/relationships/hyperlink" Target="https://github.com/LePotiBlagueur/Talks" TargetMode="External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926100" y="900000"/>
            <a:ext cx="7291800" cy="258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Secrets faciles dans Kubernetes : Parce que je le Vault bien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79" name="Google Shape;279;p53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3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Secret-engine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C’est le coffre-fort où sont stockés les secrets.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 Method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Les méthodes d’authentifications à Vault (Token, OIDC, Kubernetes,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Path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Chemin d’accès vers une ressource dans Vault (secret, authentification, configuration,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81" name="Google Shape;2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87" name="Google Shape;287;p54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4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Secret-engine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C’est le coffre-fort où sont stockés les secrets.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 Method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Les méthodes d’authentifications à Vault (Token, OIDC, Kubernetes,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Path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Chemin d’accès vers une ressource dans Vault (secret, authentification, configuration,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Policies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Vont ajouter des règles sur l’accès à certains </a:t>
            </a: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paths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dans Vault (comme les secrets).</a:t>
            </a: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89" name="Google Shape;2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95" name="Google Shape;295;p55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5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Secret-engine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C’est le coffre-fort où sont stockés les secrets.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 Method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Les méthodes d’authentifications à Vault (Token, OIDC, Kubernetes,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Path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Chemin d’accès vers une ressource dans Vault (secret, authentification, configuration,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Policies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Vont ajouter des règles sur l’accès à certains </a:t>
            </a: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paths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dans Vault (comme les secrets).</a:t>
            </a: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Authentification → Validation → Autorisation → Accès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6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UI</a:t>
            </a:r>
            <a:endParaRPr/>
          </a:p>
        </p:txBody>
      </p:sp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88" y="1389850"/>
            <a:ext cx="8157225" cy="316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Alerte </a:t>
            </a:r>
            <a:r>
              <a:rPr lang="en-GB"/>
              <a:t>drama</a:t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8"/>
          <p:cNvSpPr txBox="1"/>
          <p:nvPr/>
        </p:nvSpPr>
        <p:spPr>
          <a:xfrm>
            <a:off x="450000" y="473125"/>
            <a:ext cx="833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La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B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usiness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S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ource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icence </a:t>
            </a:r>
            <a:endParaRPr sz="4000">
              <a:solidFill>
                <a:schemeClr val="dk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747" y="1262251"/>
            <a:ext cx="2836524" cy="3605975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9"/>
          <p:cNvSpPr txBox="1"/>
          <p:nvPr/>
        </p:nvSpPr>
        <p:spPr>
          <a:xfrm>
            <a:off x="450000" y="473125"/>
            <a:ext cx="833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 rachat par IBM </a:t>
            </a:r>
            <a:endParaRPr sz="4000">
              <a:solidFill>
                <a:schemeClr val="dk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49" y="1356350"/>
            <a:ext cx="4165917" cy="3582700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0"/>
          <p:cNvSpPr txBox="1"/>
          <p:nvPr/>
        </p:nvSpPr>
        <p:spPr>
          <a:xfrm>
            <a:off x="450000" y="473125"/>
            <a:ext cx="833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OpenBao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 </a:t>
            </a:r>
            <a:endParaRPr sz="4000">
              <a:solidFill>
                <a:schemeClr val="dk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263" y="1667875"/>
            <a:ext cx="48974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1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Qu’est-ce qu’un operator 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2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Operators</a:t>
            </a:r>
            <a:endParaRPr/>
          </a:p>
        </p:txBody>
      </p:sp>
      <p:sp>
        <p:nvSpPr>
          <p:cNvPr id="337" name="Google Shape;337;p62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 opérateurs sont des extensions de l’API/Control plane de Kubernetes.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62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Permettent de manager des applications via l’utilisation de CRD en les associant à un controller.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 basent sur les principes du control loop.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Peut gérer des composants internes et externes au cluster.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Il en existe une grande variété : </a:t>
            </a:r>
            <a:r>
              <a:rPr lang="en-GB" sz="1200">
                <a:solidFill>
                  <a:schemeClr val="lt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cert-manager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pour gérer les certificats TLS, </a:t>
            </a:r>
            <a:r>
              <a:rPr lang="en-GB" sz="1200">
                <a:solidFill>
                  <a:schemeClr val="lt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CNPG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pour déployer Postgrès…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la recherche d’un Operator ?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https://operatorhub.io/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339" name="Google Shape;33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625" y="1635375"/>
            <a:ext cx="3845648" cy="225210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/>
        </p:nvSpPr>
        <p:spPr>
          <a:xfrm>
            <a:off x="6340950" y="3864225"/>
            <a:ext cx="1191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cncf.io</a:t>
            </a:r>
            <a:endParaRPr i="1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450000" y="450000"/>
            <a:ext cx="44127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~#whoami : </a:t>
            </a:r>
            <a:r>
              <a:rPr lang="en-GB" sz="3000">
                <a:solidFill>
                  <a:schemeClr val="lt2"/>
                </a:solidFill>
              </a:rPr>
              <a:t>Alexis Fala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 b="386" l="0" r="0" t="396"/>
          <a:stretch/>
        </p:blipFill>
        <p:spPr>
          <a:xfrm>
            <a:off x="4651050" y="566163"/>
            <a:ext cx="4043015" cy="4011170"/>
          </a:xfrm>
          <a:custGeom>
            <a:rect b="b" l="l" r="r" t="t"/>
            <a:pathLst>
              <a:path extrusionOk="0" h="5964565" w="6011918">
                <a:moveTo>
                  <a:pt x="3005959" y="0"/>
                </a:moveTo>
                <a:cubicBezTo>
                  <a:pt x="4665832" y="0"/>
                  <a:pt x="6011918" y="497546"/>
                  <a:pt x="6011918" y="1110987"/>
                </a:cubicBezTo>
                <a:cubicBezTo>
                  <a:pt x="6011918" y="1473658"/>
                  <a:pt x="5544235" y="1794366"/>
                  <a:pt x="4820727" y="1997180"/>
                </a:cubicBezTo>
                <a:cubicBezTo>
                  <a:pt x="5540238" y="2115073"/>
                  <a:pt x="6011918" y="2310894"/>
                  <a:pt x="6011918" y="2532692"/>
                </a:cubicBezTo>
                <a:cubicBezTo>
                  <a:pt x="6011918" y="2740505"/>
                  <a:pt x="5596200" y="2926335"/>
                  <a:pt x="4948639" y="3045226"/>
                </a:cubicBezTo>
                <a:cubicBezTo>
                  <a:pt x="5599199" y="3249041"/>
                  <a:pt x="6011918" y="3541774"/>
                  <a:pt x="6011918" y="3893453"/>
                </a:cubicBezTo>
                <a:cubicBezTo>
                  <a:pt x="6011918" y="4245133"/>
                  <a:pt x="5569218" y="4558848"/>
                  <a:pt x="4878688" y="4762661"/>
                </a:cubicBezTo>
                <a:cubicBezTo>
                  <a:pt x="5559225" y="4877557"/>
                  <a:pt x="6011918" y="5081372"/>
                  <a:pt x="6011918" y="5314161"/>
                </a:cubicBezTo>
                <a:cubicBezTo>
                  <a:pt x="6011918" y="5628873"/>
                  <a:pt x="5187134" y="5890806"/>
                  <a:pt x="4089207" y="5951372"/>
                </a:cubicBezTo>
                <a:lnTo>
                  <a:pt x="3603626" y="5964565"/>
                </a:lnTo>
                <a:lnTo>
                  <a:pt x="3603479" y="5964565"/>
                </a:lnTo>
                <a:lnTo>
                  <a:pt x="3117855" y="5951372"/>
                </a:lnTo>
                <a:cubicBezTo>
                  <a:pt x="2019739" y="5890806"/>
                  <a:pt x="1194189" y="5628873"/>
                  <a:pt x="1194189" y="5314161"/>
                </a:cubicBezTo>
                <a:cubicBezTo>
                  <a:pt x="1194189" y="5157301"/>
                  <a:pt x="1399051" y="5013432"/>
                  <a:pt x="1740817" y="4901536"/>
                </a:cubicBezTo>
                <a:cubicBezTo>
                  <a:pt x="712516" y="4724696"/>
                  <a:pt x="0" y="4340047"/>
                  <a:pt x="0" y="3893453"/>
                </a:cubicBezTo>
                <a:cubicBezTo>
                  <a:pt x="0" y="3518795"/>
                  <a:pt x="499660" y="3188095"/>
                  <a:pt x="1266140" y="2986279"/>
                </a:cubicBezTo>
                <a:cubicBezTo>
                  <a:pt x="779470" y="2869386"/>
                  <a:pt x="479674" y="2709532"/>
                  <a:pt x="479674" y="2532692"/>
                </a:cubicBezTo>
                <a:cubicBezTo>
                  <a:pt x="479674" y="2340868"/>
                  <a:pt x="831435" y="2168025"/>
                  <a:pt x="1393055" y="2049134"/>
                </a:cubicBezTo>
                <a:cubicBezTo>
                  <a:pt x="555624" y="1852313"/>
                  <a:pt x="0" y="1505628"/>
                  <a:pt x="0" y="1110987"/>
                </a:cubicBezTo>
                <a:cubicBezTo>
                  <a:pt x="0" y="497546"/>
                  <a:pt x="1346087" y="0"/>
                  <a:pt x="300595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6" name="Google Shape;216;p45"/>
          <p:cNvSpPr txBox="1"/>
          <p:nvPr>
            <p:ph idx="2" type="subTitle"/>
          </p:nvPr>
        </p:nvSpPr>
        <p:spPr>
          <a:xfrm>
            <a:off x="450000" y="1017275"/>
            <a:ext cx="38112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trike="sngStrike"/>
              <a:t>Clown</a:t>
            </a:r>
            <a:r>
              <a:rPr lang="en-GB"/>
              <a:t> Infrastructure </a:t>
            </a:r>
            <a:r>
              <a:rPr lang="en-GB"/>
              <a:t>engineer</a:t>
            </a:r>
            <a:r>
              <a:rPr lang="en-GB"/>
              <a:t> | SRE chez </a:t>
            </a:r>
            <a:endParaRPr/>
          </a:p>
        </p:txBody>
      </p:sp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450000" y="1888450"/>
            <a:ext cx="41220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0900" lvl="0" marL="161999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Passionné par l’open-source et le Cloud Native.</a:t>
            </a:r>
            <a:endParaRPr sz="1400"/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Guitariste du dimanche spécialisé en début de chansons.</a:t>
            </a:r>
            <a:endParaRPr sz="1400"/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Membre des </a:t>
            </a:r>
            <a:r>
              <a:rPr b="1" lang="en-GB" sz="1400"/>
              <a:t>SRE du </a:t>
            </a:r>
            <a:r>
              <a:rPr b="1" lang="en-GB" sz="1400"/>
              <a:t>coeur</a:t>
            </a:r>
            <a:r>
              <a:rPr lang="en-GB" sz="1400"/>
              <a:t> avec </a:t>
            </a:r>
            <a:r>
              <a:rPr lang="en-GB" sz="1400">
                <a:solidFill>
                  <a:schemeClr val="lt2"/>
                </a:solidFill>
              </a:rPr>
              <a:t>Idriss Neumann</a:t>
            </a:r>
            <a:r>
              <a:rPr lang="en-GB" sz="1400"/>
              <a:t> et </a:t>
            </a:r>
            <a:r>
              <a:rPr lang="en-GB" sz="1400">
                <a:solidFill>
                  <a:schemeClr val="lt2"/>
                </a:solidFill>
              </a:rPr>
              <a:t>Julien Briault.</a:t>
            </a:r>
            <a:endParaRPr sz="1400">
              <a:solidFill>
                <a:schemeClr val="lt2"/>
              </a:solidFill>
            </a:endParaRPr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Auteur à ses heures perdues sur </a:t>
            </a:r>
            <a:r>
              <a:rPr lang="en-GB" sz="14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Deezer.io</a:t>
            </a:r>
            <a:r>
              <a:rPr lang="en-GB" sz="14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.</a:t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425" y="1356530"/>
            <a:ext cx="1152526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00" y="4450026"/>
            <a:ext cx="194175" cy="2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237" y="4710525"/>
            <a:ext cx="215749" cy="21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>
            <p:ph idx="1" type="body"/>
          </p:nvPr>
        </p:nvSpPr>
        <p:spPr>
          <a:xfrm>
            <a:off x="406138" y="4398425"/>
            <a:ext cx="15354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1999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@LePotiBlagueur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5"/>
          <p:cNvSpPr txBox="1"/>
          <p:nvPr>
            <p:ph idx="1" type="body"/>
          </p:nvPr>
        </p:nvSpPr>
        <p:spPr>
          <a:xfrm>
            <a:off x="644188" y="4663775"/>
            <a:ext cx="31803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8"/>
              </a:rPr>
              <a:t>https://www.linkedin.com/in/alexis-fala/</a:t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0013" y="4232025"/>
            <a:ext cx="194175" cy="1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5"/>
          <p:cNvSpPr txBox="1"/>
          <p:nvPr>
            <p:ph idx="1" type="body"/>
          </p:nvPr>
        </p:nvSpPr>
        <p:spPr>
          <a:xfrm>
            <a:off x="644167" y="4142775"/>
            <a:ext cx="21291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10"/>
              </a:rPr>
              <a:t>LePotiBlagueur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3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Vous pouvez écrire vos propres opérateurs.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4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écrire son opérateur ?</a:t>
            </a:r>
            <a:endParaRPr/>
          </a:p>
        </p:txBody>
      </p:sp>
      <p:sp>
        <p:nvSpPr>
          <p:cNvPr id="351" name="Google Shape;351;p64"/>
          <p:cNvSpPr txBox="1"/>
          <p:nvPr>
            <p:ph idx="2" type="subTitle"/>
          </p:nvPr>
        </p:nvSpPr>
        <p:spPr>
          <a:xfrm>
            <a:off x="450650" y="1328100"/>
            <a:ext cx="25755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S’aider d’un framework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64"/>
          <p:cNvSpPr txBox="1"/>
          <p:nvPr>
            <p:ph idx="1" type="body"/>
          </p:nvPr>
        </p:nvSpPr>
        <p:spPr>
          <a:xfrm>
            <a:off x="331250" y="1761150"/>
            <a:ext cx="58710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Operator Framework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https://operatorframework.io/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Kubebuilder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4"/>
              </a:rPr>
              <a:t>https://kubebuilder.io/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Kubernetes Operators Framework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5"/>
              </a:rPr>
              <a:t>https://kopf.readthedocs.io/en/stable/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53" name="Google Shape;353;p64"/>
          <p:cNvSpPr txBox="1"/>
          <p:nvPr>
            <p:ph idx="2" type="subTitle"/>
          </p:nvPr>
        </p:nvSpPr>
        <p:spPr>
          <a:xfrm>
            <a:off x="450650" y="2690850"/>
            <a:ext cx="37620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Plusieurs niveaux de capacité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163" y="3035499"/>
            <a:ext cx="7273676" cy="14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4"/>
          <p:cNvSpPr txBox="1"/>
          <p:nvPr/>
        </p:nvSpPr>
        <p:spPr>
          <a:xfrm>
            <a:off x="3471450" y="447205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operatorframework.io</a:t>
            </a:r>
            <a:endParaRPr i="1"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5"/>
          <p:cNvSpPr txBox="1"/>
          <p:nvPr>
            <p:ph type="title"/>
          </p:nvPr>
        </p:nvSpPr>
        <p:spPr>
          <a:xfrm>
            <a:off x="1473900" y="1354775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 ça ne tourne pas dans </a:t>
            </a:r>
            <a:r>
              <a:rPr lang="en-GB">
                <a:solidFill>
                  <a:schemeClr val="lt2"/>
                </a:solidFill>
              </a:rPr>
              <a:t>Kube</a:t>
            </a:r>
            <a:r>
              <a:rPr lang="en-GB"/>
              <a:t>, ça peut </a:t>
            </a:r>
            <a:r>
              <a:rPr lang="en-GB"/>
              <a:t>être géré via </a:t>
            </a:r>
            <a:r>
              <a:rPr lang="en-GB">
                <a:solidFill>
                  <a:schemeClr val="lt2"/>
                </a:solidFill>
              </a:rPr>
              <a:t>Kube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6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Vault Secrets Operator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7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operator pour Vault par Vault</a:t>
            </a:r>
            <a:endParaRPr/>
          </a:p>
        </p:txBody>
      </p:sp>
      <p:sp>
        <p:nvSpPr>
          <p:cNvPr id="371" name="Google Shape;371;p67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Spoiler : il ne marche qu’avec Vault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7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pour but de synchroniser les secrets contenus dans Vault et les secrets Kubernetes.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Supporte toutes les features de Vault (TLS certificates, Secret engines, secrets dynamiques et statiques…)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 de </a:t>
            </a:r>
            <a:r>
              <a:rPr lang="en-GB" sz="1200">
                <a:solidFill>
                  <a:schemeClr val="lt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rollout restart dynamiquement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un déploiement ou un pod.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Possède un grand nombre de CRD compatible Vault Cloud et on-prem.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373" name="Google Shape;3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250" y="1663373"/>
            <a:ext cx="2617800" cy="22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7"/>
          <p:cNvSpPr txBox="1"/>
          <p:nvPr/>
        </p:nvSpPr>
        <p:spPr>
          <a:xfrm>
            <a:off x="6258600" y="398240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hashicorp.com</a:t>
            </a:r>
            <a:endParaRPr i="1"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le déployer ?</a:t>
            </a:r>
            <a:endParaRPr/>
          </a:p>
        </p:txBody>
      </p:sp>
      <p:sp>
        <p:nvSpPr>
          <p:cNvPr id="380" name="Google Shape;380;p68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C’est simple !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8"/>
          <p:cNvSpPr txBox="1"/>
          <p:nvPr/>
        </p:nvSpPr>
        <p:spPr>
          <a:xfrm>
            <a:off x="976250" y="2210050"/>
            <a:ext cx="707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helm install vault hashicorp/vault -n vault \ --create-namespace </a:t>
            </a:r>
            <a:endParaRPr sz="20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2" name="Google Shape;382;p68"/>
          <p:cNvSpPr txBox="1"/>
          <p:nvPr/>
        </p:nvSpPr>
        <p:spPr>
          <a:xfrm>
            <a:off x="579900" y="3714275"/>
            <a:ext cx="79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https://artifacthub.io/packages/helm/hashicorp/vault-secrets-operator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aby yoda figurine is standing on a wooden table . (provided by Tenor)" id="387" name="Google Shape;387;p69"/>
          <p:cNvPicPr preferRelativeResize="0"/>
          <p:nvPr/>
        </p:nvPicPr>
        <p:blipFill rotWithShape="1">
          <a:blip r:embed="rId3">
            <a:alphaModFix/>
          </a:blip>
          <a:srcRect b="12953" l="0" r="10063" t="1138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9"/>
          <p:cNvSpPr txBox="1"/>
          <p:nvPr>
            <p:ph type="title"/>
          </p:nvPr>
        </p:nvSpPr>
        <p:spPr>
          <a:xfrm>
            <a:off x="1147500" y="1929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Les étapes pour faire </a:t>
            </a:r>
            <a:r>
              <a:rPr lang="en-GB">
                <a:solidFill>
                  <a:schemeClr val="lt1"/>
                </a:solidFill>
              </a:rPr>
              <a:t>marcher</a:t>
            </a:r>
            <a:r>
              <a:rPr lang="en-GB">
                <a:solidFill>
                  <a:schemeClr val="lt1"/>
                </a:solidFill>
              </a:rPr>
              <a:t> l’opérateur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1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71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399" name="Google Shape;399;p71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71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2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72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407" name="Google Shape;407;p72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72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409" name="Google Shape;409;p72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type="title"/>
          </p:nvPr>
        </p:nvSpPr>
        <p:spPr>
          <a:xfrm>
            <a:off x="450000" y="450000"/>
            <a:ext cx="82641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Sommaire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6"/>
          <p:cNvSpPr txBox="1"/>
          <p:nvPr>
            <p:ph idx="1" type="subTitle"/>
          </p:nvPr>
        </p:nvSpPr>
        <p:spPr>
          <a:xfrm>
            <a:off x="450000" y="2007175"/>
            <a:ext cx="6003900" cy="27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Les secrets dans Kubernetes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 à Vault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Qu’est-ce qu’un operator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Le Vault Secrets Operator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Petite ouverture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Démo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3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73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416" name="Google Shape;416;p73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417" name="Google Shape;417;p73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73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419" name="Google Shape;419;p73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425" name="Google Shape;425;p74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74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7" name="Google Shape;427;p74"/>
          <p:cNvSpPr txBox="1"/>
          <p:nvPr>
            <p:ph idx="1" type="body"/>
          </p:nvPr>
        </p:nvSpPr>
        <p:spPr>
          <a:xfrm>
            <a:off x="2889150" y="2216875"/>
            <a:ext cx="3365700" cy="16410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5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433" name="Google Shape;433;p75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(bis)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5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5" name="Google Shape;435;p75"/>
          <p:cNvSpPr txBox="1"/>
          <p:nvPr>
            <p:ph idx="1" type="body"/>
          </p:nvPr>
        </p:nvSpPr>
        <p:spPr>
          <a:xfrm>
            <a:off x="1657350" y="1913750"/>
            <a:ext cx="5987400" cy="25737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annotations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kubernetes.io/service-account.name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kubernetes.io/service-account-token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6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441" name="Google Shape;441;p76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(ter)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76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3" name="Google Shape;443;p76"/>
          <p:cNvSpPr txBox="1"/>
          <p:nvPr>
            <p:ph idx="1" type="body"/>
          </p:nvPr>
        </p:nvSpPr>
        <p:spPr>
          <a:xfrm>
            <a:off x="2499950" y="1663375"/>
            <a:ext cx="4027200" cy="32679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rbac.authorization.k8s.io/v1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ClusterRoleBinding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role-tokenreview-binding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roleRef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apiGroup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rbac.authorization.k8s.io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ClusterRole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system:auth-delegator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subjects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[namespace du SA] 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7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77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450" name="Google Shape;450;p77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451" name="Google Shape;451;p77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7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453" name="Google Shape;453;p77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8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8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460" name="Google Shape;460;p78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461" name="Google Shape;461;p78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8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463" name="Google Shape;463;p78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64" name="Google Shape;464;p78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cxnSp>
        <p:nvCxnSpPr>
          <p:cNvPr id="465" name="Google Shape;465;p78"/>
          <p:cNvCxnSpPr>
            <a:stCxn id="464" idx="1"/>
            <a:endCxn id="463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66" name="Google Shape;466;p78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472" name="Google Shape;472;p79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: on écrit une policy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9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4" name="Google Shape;474;p79"/>
          <p:cNvSpPr txBox="1"/>
          <p:nvPr>
            <p:ph idx="1" type="body"/>
          </p:nvPr>
        </p:nvSpPr>
        <p:spPr>
          <a:xfrm>
            <a:off x="4770900" y="2466075"/>
            <a:ext cx="4013100" cy="7494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E67C7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"kvv2/data/demo/*"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 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"read"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"list"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8AAD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75" name="Google Shape;475;p79"/>
          <p:cNvSpPr txBox="1"/>
          <p:nvPr/>
        </p:nvSpPr>
        <p:spPr>
          <a:xfrm>
            <a:off x="185800" y="2571750"/>
            <a:ext cx="447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</a:t>
            </a:r>
            <a:r>
              <a:rPr lang="en-GB" sz="12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policy write vault-secret-operator ./policy.hcl</a:t>
            </a:r>
            <a:endParaRPr sz="12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80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482" name="Google Shape;482;p80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483" name="Google Shape;483;p80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80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485" name="Google Shape;485;p80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6" name="Google Shape;486;p80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cxnSp>
        <p:nvCxnSpPr>
          <p:cNvPr id="487" name="Google Shape;487;p80"/>
          <p:cNvCxnSpPr>
            <a:stCxn id="486" idx="1"/>
            <a:endCxn id="485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88" name="Google Shape;488;p80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1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81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495" name="Google Shape;495;p81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496" name="Google Shape;496;p81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1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498" name="Google Shape;498;p81"/>
          <p:cNvSpPr/>
          <p:nvPr/>
        </p:nvSpPr>
        <p:spPr>
          <a:xfrm>
            <a:off x="5176200" y="302240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499" name="Google Shape;499;p81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00" name="Google Shape;500;p81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cxnSp>
        <p:nvCxnSpPr>
          <p:cNvPr id="501" name="Google Shape;501;p81"/>
          <p:cNvCxnSpPr>
            <a:stCxn id="500" idx="1"/>
            <a:endCxn id="499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81"/>
          <p:cNvCxnSpPr>
            <a:endCxn id="498" idx="3"/>
          </p:cNvCxnSpPr>
          <p:nvPr/>
        </p:nvCxnSpPr>
        <p:spPr>
          <a:xfrm flipH="1">
            <a:off x="6467100" y="276245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81"/>
          <p:cNvCxnSpPr>
            <a:stCxn id="495" idx="3"/>
            <a:endCxn id="498" idx="1"/>
          </p:cNvCxnSpPr>
          <p:nvPr/>
        </p:nvCxnSpPr>
        <p:spPr>
          <a:xfrm flipH="1" rot="10800000">
            <a:off x="3694475" y="3437200"/>
            <a:ext cx="14817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04" name="Google Shape;504;p81"/>
          <p:cNvSpPr txBox="1"/>
          <p:nvPr/>
        </p:nvSpPr>
        <p:spPr>
          <a:xfrm rot="-1939111">
            <a:off x="6824402" y="3018669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505" name="Google Shape;505;p81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506" name="Google Shape;506;p81"/>
          <p:cNvSpPr txBox="1"/>
          <p:nvPr/>
        </p:nvSpPr>
        <p:spPr>
          <a:xfrm rot="-898710">
            <a:off x="3947302" y="3620332"/>
            <a:ext cx="822962" cy="262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2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512" name="Google Shape;512;p82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(bis) : on créé notre authentification Kube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82"/>
          <p:cNvSpPr txBox="1"/>
          <p:nvPr/>
        </p:nvSpPr>
        <p:spPr>
          <a:xfrm>
            <a:off x="751950" y="2675725"/>
            <a:ext cx="7640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auth enable -path vault-secret-operator kubernetes</a:t>
            </a:r>
            <a:endParaRPr sz="17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4" name="Google Shape;514;p82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 secrets dans Kubernetes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3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520" name="Google Shape;520;p83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(ter) : on créé la config de notre authentification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83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2" name="Google Shape;522;p83"/>
          <p:cNvSpPr txBox="1"/>
          <p:nvPr/>
        </p:nvSpPr>
        <p:spPr>
          <a:xfrm>
            <a:off x="1625750" y="2190775"/>
            <a:ext cx="581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write auth/vault-secret-operator/config token_reviewer_jwt="$TOKEN_REVIEW_JWT" kubernetes_host="$KUBE_HOST" 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kubernetes_ca_cert="$KUBE_CA_CERT" 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4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528" name="Google Shape;528;p84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(quater) : on créé un </a:t>
            </a:r>
            <a:r>
              <a:rPr lang="en-GB"/>
              <a:t>rôle</a:t>
            </a:r>
            <a:r>
              <a:rPr lang="en-GB"/>
              <a:t> à notre authentification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84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0" name="Google Shape;530;p84"/>
          <p:cNvSpPr txBox="1"/>
          <p:nvPr/>
        </p:nvSpPr>
        <p:spPr>
          <a:xfrm>
            <a:off x="1451250" y="2190775"/>
            <a:ext cx="6241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write auth/vault-secret-operator/role/default bound_service_account_names=operator-auth bound_service_account_namespaces=”*” policies=</a:t>
            </a: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vault-secret-operator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5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5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537" name="Google Shape;537;p85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538" name="Google Shape;538;p85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85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540" name="Google Shape;540;p85"/>
          <p:cNvSpPr/>
          <p:nvPr/>
        </p:nvSpPr>
        <p:spPr>
          <a:xfrm>
            <a:off x="5176200" y="302240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541" name="Google Shape;541;p85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42" name="Google Shape;542;p85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cxnSp>
        <p:nvCxnSpPr>
          <p:cNvPr id="543" name="Google Shape;543;p85"/>
          <p:cNvCxnSpPr>
            <a:stCxn id="542" idx="1"/>
            <a:endCxn id="541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85"/>
          <p:cNvCxnSpPr>
            <a:endCxn id="540" idx="3"/>
          </p:cNvCxnSpPr>
          <p:nvPr/>
        </p:nvCxnSpPr>
        <p:spPr>
          <a:xfrm flipH="1">
            <a:off x="6467100" y="276245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85"/>
          <p:cNvCxnSpPr>
            <a:stCxn id="537" idx="3"/>
            <a:endCxn id="540" idx="1"/>
          </p:cNvCxnSpPr>
          <p:nvPr/>
        </p:nvCxnSpPr>
        <p:spPr>
          <a:xfrm flipH="1" rot="10800000">
            <a:off x="3694475" y="3437200"/>
            <a:ext cx="14817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46" name="Google Shape;546;p85"/>
          <p:cNvSpPr txBox="1"/>
          <p:nvPr/>
        </p:nvSpPr>
        <p:spPr>
          <a:xfrm rot="-1939111">
            <a:off x="6824402" y="3018669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547" name="Google Shape;547;p85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548" name="Google Shape;548;p85"/>
          <p:cNvSpPr txBox="1"/>
          <p:nvPr/>
        </p:nvSpPr>
        <p:spPr>
          <a:xfrm rot="-898710">
            <a:off x="3947302" y="3620332"/>
            <a:ext cx="822962" cy="262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6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86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555" name="Google Shape;555;p86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556" name="Google Shape;556;p86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86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558" name="Google Shape;558;p86"/>
          <p:cNvSpPr/>
          <p:nvPr/>
        </p:nvSpPr>
        <p:spPr>
          <a:xfrm>
            <a:off x="5176200" y="302240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559" name="Google Shape;559;p86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60" name="Google Shape;560;p86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561" name="Google Shape;561;p86"/>
          <p:cNvSpPr/>
          <p:nvPr/>
        </p:nvSpPr>
        <p:spPr>
          <a:xfrm>
            <a:off x="2459375" y="15825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VaultConnexion</a:t>
            </a:r>
            <a:endParaRPr sz="1000"/>
          </a:p>
        </p:txBody>
      </p:sp>
      <p:cxnSp>
        <p:nvCxnSpPr>
          <p:cNvPr id="562" name="Google Shape;562;p86"/>
          <p:cNvCxnSpPr>
            <a:stCxn id="560" idx="1"/>
            <a:endCxn id="559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86"/>
          <p:cNvCxnSpPr>
            <a:endCxn id="558" idx="3"/>
          </p:cNvCxnSpPr>
          <p:nvPr/>
        </p:nvCxnSpPr>
        <p:spPr>
          <a:xfrm flipH="1">
            <a:off x="6467100" y="276245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86"/>
          <p:cNvCxnSpPr>
            <a:stCxn id="555" idx="3"/>
            <a:endCxn id="558" idx="1"/>
          </p:cNvCxnSpPr>
          <p:nvPr/>
        </p:nvCxnSpPr>
        <p:spPr>
          <a:xfrm flipH="1" rot="10800000">
            <a:off x="3694475" y="3437200"/>
            <a:ext cx="14817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86"/>
          <p:cNvCxnSpPr>
            <a:stCxn id="561" idx="3"/>
          </p:cNvCxnSpPr>
          <p:nvPr/>
        </p:nvCxnSpPr>
        <p:spPr>
          <a:xfrm>
            <a:off x="3638675" y="1819950"/>
            <a:ext cx="1384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66" name="Google Shape;566;p86"/>
          <p:cNvSpPr txBox="1"/>
          <p:nvPr/>
        </p:nvSpPr>
        <p:spPr>
          <a:xfrm rot="-1939111">
            <a:off x="6824402" y="3018669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567" name="Google Shape;567;p86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568" name="Google Shape;568;p86"/>
          <p:cNvSpPr txBox="1"/>
          <p:nvPr/>
        </p:nvSpPr>
        <p:spPr>
          <a:xfrm>
            <a:off x="4006482" y="1582500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569" name="Google Shape;569;p86"/>
          <p:cNvSpPr txBox="1"/>
          <p:nvPr/>
        </p:nvSpPr>
        <p:spPr>
          <a:xfrm rot="-898710">
            <a:off x="3947302" y="3620332"/>
            <a:ext cx="822962" cy="262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7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connexion au Vault</a:t>
            </a:r>
            <a:endParaRPr/>
          </a:p>
        </p:txBody>
      </p:sp>
      <p:sp>
        <p:nvSpPr>
          <p:cNvPr id="575" name="Google Shape;575;p87"/>
          <p:cNvSpPr txBox="1"/>
          <p:nvPr>
            <p:ph idx="2" type="subTitle"/>
          </p:nvPr>
        </p:nvSpPr>
        <p:spPr>
          <a:xfrm>
            <a:off x="450000" y="1244275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Troisième étape : l’utilisation d’une VaultConnection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87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7" name="Google Shape;577;p87"/>
          <p:cNvSpPr txBox="1"/>
          <p:nvPr>
            <p:ph idx="1" type="body"/>
          </p:nvPr>
        </p:nvSpPr>
        <p:spPr>
          <a:xfrm>
            <a:off x="2827200" y="1944450"/>
            <a:ext cx="3489600" cy="23421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VaultConnection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myvaultconnection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adresse de votre vault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skipTLSVerify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168AAD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250">
              <a:solidFill>
                <a:srgbClr val="168AAD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8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8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584" name="Google Shape;584;p88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585" name="Google Shape;585;p88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8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587" name="Google Shape;587;p88"/>
          <p:cNvSpPr/>
          <p:nvPr/>
        </p:nvSpPr>
        <p:spPr>
          <a:xfrm>
            <a:off x="5176200" y="302240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588" name="Google Shape;588;p88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89" name="Google Shape;589;p88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590" name="Google Shape;590;p88"/>
          <p:cNvSpPr/>
          <p:nvPr/>
        </p:nvSpPr>
        <p:spPr>
          <a:xfrm>
            <a:off x="2459375" y="15825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VaultConnexion</a:t>
            </a:r>
            <a:endParaRPr sz="1000"/>
          </a:p>
        </p:txBody>
      </p:sp>
      <p:cxnSp>
        <p:nvCxnSpPr>
          <p:cNvPr id="591" name="Google Shape;591;p88"/>
          <p:cNvCxnSpPr>
            <a:stCxn id="589" idx="1"/>
            <a:endCxn id="588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88"/>
          <p:cNvCxnSpPr>
            <a:endCxn id="587" idx="3"/>
          </p:cNvCxnSpPr>
          <p:nvPr/>
        </p:nvCxnSpPr>
        <p:spPr>
          <a:xfrm flipH="1">
            <a:off x="6467100" y="276245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88"/>
          <p:cNvCxnSpPr>
            <a:stCxn id="584" idx="3"/>
            <a:endCxn id="587" idx="1"/>
          </p:cNvCxnSpPr>
          <p:nvPr/>
        </p:nvCxnSpPr>
        <p:spPr>
          <a:xfrm flipH="1" rot="10800000">
            <a:off x="3694475" y="3437200"/>
            <a:ext cx="14817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88"/>
          <p:cNvCxnSpPr>
            <a:stCxn id="590" idx="3"/>
          </p:cNvCxnSpPr>
          <p:nvPr/>
        </p:nvCxnSpPr>
        <p:spPr>
          <a:xfrm>
            <a:off x="3638675" y="1819950"/>
            <a:ext cx="1384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95" name="Google Shape;595;p88"/>
          <p:cNvSpPr txBox="1"/>
          <p:nvPr/>
        </p:nvSpPr>
        <p:spPr>
          <a:xfrm rot="-1939111">
            <a:off x="6824402" y="3018669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596" name="Google Shape;596;p88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597" name="Google Shape;597;p88"/>
          <p:cNvSpPr txBox="1"/>
          <p:nvPr/>
        </p:nvSpPr>
        <p:spPr>
          <a:xfrm>
            <a:off x="4006482" y="1582500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598" name="Google Shape;598;p88"/>
          <p:cNvSpPr txBox="1"/>
          <p:nvPr/>
        </p:nvSpPr>
        <p:spPr>
          <a:xfrm rot="-898710">
            <a:off x="3947302" y="3620332"/>
            <a:ext cx="822962" cy="262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89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605" name="Google Shape;605;p89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606" name="Google Shape;606;p89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89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608" name="Google Shape;608;p89"/>
          <p:cNvSpPr/>
          <p:nvPr/>
        </p:nvSpPr>
        <p:spPr>
          <a:xfrm>
            <a:off x="5176200" y="302240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609" name="Google Shape;609;p89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10" name="Google Shape;610;p89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611" name="Google Shape;611;p89"/>
          <p:cNvSpPr/>
          <p:nvPr/>
        </p:nvSpPr>
        <p:spPr>
          <a:xfrm>
            <a:off x="2459375" y="15825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VaultConnexion</a:t>
            </a:r>
            <a:endParaRPr sz="1000"/>
          </a:p>
        </p:txBody>
      </p:sp>
      <p:sp>
        <p:nvSpPr>
          <p:cNvPr id="612" name="Google Shape;612;p89"/>
          <p:cNvSpPr/>
          <p:nvPr/>
        </p:nvSpPr>
        <p:spPr>
          <a:xfrm>
            <a:off x="2459375" y="30224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VaultAuth</a:t>
            </a:r>
            <a:endParaRPr sz="1000"/>
          </a:p>
        </p:txBody>
      </p:sp>
      <p:cxnSp>
        <p:nvCxnSpPr>
          <p:cNvPr id="613" name="Google Shape;613;p89"/>
          <p:cNvCxnSpPr>
            <a:stCxn id="610" idx="1"/>
            <a:endCxn id="609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89"/>
          <p:cNvCxnSpPr>
            <a:endCxn id="608" idx="3"/>
          </p:cNvCxnSpPr>
          <p:nvPr/>
        </p:nvCxnSpPr>
        <p:spPr>
          <a:xfrm flipH="1">
            <a:off x="6467100" y="276245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89"/>
          <p:cNvCxnSpPr>
            <a:stCxn id="605" idx="3"/>
            <a:endCxn id="608" idx="1"/>
          </p:cNvCxnSpPr>
          <p:nvPr/>
        </p:nvCxnSpPr>
        <p:spPr>
          <a:xfrm flipH="1" rot="10800000">
            <a:off x="3694475" y="3437200"/>
            <a:ext cx="14817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6" name="Google Shape;616;p89"/>
          <p:cNvCxnSpPr>
            <a:stCxn id="611" idx="3"/>
          </p:cNvCxnSpPr>
          <p:nvPr/>
        </p:nvCxnSpPr>
        <p:spPr>
          <a:xfrm>
            <a:off x="3638675" y="1819950"/>
            <a:ext cx="1384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89"/>
          <p:cNvCxnSpPr>
            <a:stCxn id="612" idx="2"/>
            <a:endCxn id="605" idx="0"/>
          </p:cNvCxnSpPr>
          <p:nvPr/>
        </p:nvCxnSpPr>
        <p:spPr>
          <a:xfrm>
            <a:off x="3049025" y="3497300"/>
            <a:ext cx="0" cy="2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89"/>
          <p:cNvCxnSpPr>
            <a:stCxn id="612" idx="3"/>
            <a:endCxn id="611" idx="3"/>
          </p:cNvCxnSpPr>
          <p:nvPr/>
        </p:nvCxnSpPr>
        <p:spPr>
          <a:xfrm flipH="1" rot="10800000">
            <a:off x="3638675" y="1819850"/>
            <a:ext cx="600" cy="1440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619" name="Google Shape;619;p89"/>
          <p:cNvSpPr txBox="1"/>
          <p:nvPr/>
        </p:nvSpPr>
        <p:spPr>
          <a:xfrm rot="-1939111">
            <a:off x="6824402" y="3018669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620" name="Google Shape;620;p89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621" name="Google Shape;621;p89"/>
          <p:cNvSpPr txBox="1"/>
          <p:nvPr/>
        </p:nvSpPr>
        <p:spPr>
          <a:xfrm>
            <a:off x="4006482" y="1582500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622" name="Google Shape;622;p89"/>
          <p:cNvSpPr txBox="1"/>
          <p:nvPr/>
        </p:nvSpPr>
        <p:spPr>
          <a:xfrm rot="-898710">
            <a:off x="3947302" y="3620332"/>
            <a:ext cx="822962" cy="262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623" name="Google Shape;623;p89"/>
          <p:cNvSpPr txBox="1"/>
          <p:nvPr/>
        </p:nvSpPr>
        <p:spPr>
          <a:xfrm rot="1252">
            <a:off x="2870944" y="34777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</a:t>
            </a:r>
            <a:endParaRPr i="1" sz="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0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L’authentification au Vault </a:t>
            </a:r>
            <a:endParaRPr/>
          </a:p>
        </p:txBody>
      </p:sp>
      <p:sp>
        <p:nvSpPr>
          <p:cNvPr id="629" name="Google Shape;629;p90"/>
          <p:cNvSpPr txBox="1"/>
          <p:nvPr>
            <p:ph idx="2" type="subTitle"/>
          </p:nvPr>
        </p:nvSpPr>
        <p:spPr>
          <a:xfrm>
            <a:off x="450000" y="1244275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Quatrième étape : l’utilisation d’une VaultAuth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90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1" name="Google Shape;631;p90"/>
          <p:cNvSpPr txBox="1"/>
          <p:nvPr>
            <p:ph idx="1" type="body"/>
          </p:nvPr>
        </p:nvSpPr>
        <p:spPr>
          <a:xfrm>
            <a:off x="2375900" y="1763300"/>
            <a:ext cx="4275300" cy="28365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secrets.hashicorp.com/v1beta1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VaultAuth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myvaultauth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vaultConnectionRef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myvaultconnection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mount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vault-secret-operator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1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1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638" name="Google Shape;638;p91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639" name="Google Shape;639;p91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91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641" name="Google Shape;641;p91"/>
          <p:cNvSpPr/>
          <p:nvPr/>
        </p:nvSpPr>
        <p:spPr>
          <a:xfrm>
            <a:off x="5176200" y="302240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642" name="Google Shape;642;p91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43" name="Google Shape;643;p91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644" name="Google Shape;644;p91"/>
          <p:cNvSpPr/>
          <p:nvPr/>
        </p:nvSpPr>
        <p:spPr>
          <a:xfrm>
            <a:off x="2459375" y="15825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VaultConnexion</a:t>
            </a:r>
            <a:endParaRPr sz="1000"/>
          </a:p>
        </p:txBody>
      </p:sp>
      <p:sp>
        <p:nvSpPr>
          <p:cNvPr id="645" name="Google Shape;645;p91"/>
          <p:cNvSpPr/>
          <p:nvPr/>
        </p:nvSpPr>
        <p:spPr>
          <a:xfrm>
            <a:off x="2459375" y="30224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VaultAuth</a:t>
            </a:r>
            <a:endParaRPr sz="1000"/>
          </a:p>
        </p:txBody>
      </p:sp>
      <p:cxnSp>
        <p:nvCxnSpPr>
          <p:cNvPr id="646" name="Google Shape;646;p91"/>
          <p:cNvCxnSpPr>
            <a:stCxn id="643" idx="1"/>
            <a:endCxn id="642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47" name="Google Shape;647;p91"/>
          <p:cNvCxnSpPr>
            <a:endCxn id="641" idx="3"/>
          </p:cNvCxnSpPr>
          <p:nvPr/>
        </p:nvCxnSpPr>
        <p:spPr>
          <a:xfrm flipH="1">
            <a:off x="6467100" y="276245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48" name="Google Shape;648;p91"/>
          <p:cNvCxnSpPr>
            <a:stCxn id="638" idx="3"/>
            <a:endCxn id="641" idx="1"/>
          </p:cNvCxnSpPr>
          <p:nvPr/>
        </p:nvCxnSpPr>
        <p:spPr>
          <a:xfrm flipH="1" rot="10800000">
            <a:off x="3694475" y="3437200"/>
            <a:ext cx="14817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91"/>
          <p:cNvCxnSpPr>
            <a:stCxn id="644" idx="3"/>
          </p:cNvCxnSpPr>
          <p:nvPr/>
        </p:nvCxnSpPr>
        <p:spPr>
          <a:xfrm>
            <a:off x="3638675" y="1819950"/>
            <a:ext cx="1384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91"/>
          <p:cNvCxnSpPr>
            <a:stCxn id="645" idx="2"/>
            <a:endCxn id="638" idx="0"/>
          </p:cNvCxnSpPr>
          <p:nvPr/>
        </p:nvCxnSpPr>
        <p:spPr>
          <a:xfrm>
            <a:off x="3049025" y="3497300"/>
            <a:ext cx="0" cy="2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91"/>
          <p:cNvCxnSpPr>
            <a:stCxn id="645" idx="3"/>
            <a:endCxn id="644" idx="3"/>
          </p:cNvCxnSpPr>
          <p:nvPr/>
        </p:nvCxnSpPr>
        <p:spPr>
          <a:xfrm flipH="1" rot="10800000">
            <a:off x="3638675" y="1819850"/>
            <a:ext cx="600" cy="1440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652" name="Google Shape;652;p91"/>
          <p:cNvSpPr txBox="1"/>
          <p:nvPr/>
        </p:nvSpPr>
        <p:spPr>
          <a:xfrm rot="-1939111">
            <a:off x="6824402" y="3018669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653" name="Google Shape;653;p91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654" name="Google Shape;654;p91"/>
          <p:cNvSpPr txBox="1"/>
          <p:nvPr/>
        </p:nvSpPr>
        <p:spPr>
          <a:xfrm>
            <a:off x="4006482" y="1582500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655" name="Google Shape;655;p91"/>
          <p:cNvSpPr txBox="1"/>
          <p:nvPr/>
        </p:nvSpPr>
        <p:spPr>
          <a:xfrm rot="-898710">
            <a:off x="3947302" y="3620332"/>
            <a:ext cx="822962" cy="262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656" name="Google Shape;656;p91"/>
          <p:cNvSpPr txBox="1"/>
          <p:nvPr/>
        </p:nvSpPr>
        <p:spPr>
          <a:xfrm rot="1252">
            <a:off x="2870944" y="34777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</a:t>
            </a:r>
            <a:endParaRPr i="1" sz="7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2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92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663" name="Google Shape;663;p92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664" name="Google Shape;664;p92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92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666" name="Google Shape;666;p92"/>
          <p:cNvSpPr/>
          <p:nvPr/>
        </p:nvSpPr>
        <p:spPr>
          <a:xfrm>
            <a:off x="5176200" y="302240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</a:t>
            </a:r>
            <a:r>
              <a:rPr lang="en-GB" sz="1000"/>
              <a:t> Kubernetes</a:t>
            </a:r>
            <a:endParaRPr sz="1000"/>
          </a:p>
        </p:txBody>
      </p:sp>
      <p:sp>
        <p:nvSpPr>
          <p:cNvPr id="667" name="Google Shape;667;p92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68" name="Google Shape;668;p92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669" name="Google Shape;669;p92"/>
          <p:cNvSpPr/>
          <p:nvPr/>
        </p:nvSpPr>
        <p:spPr>
          <a:xfrm>
            <a:off x="2459375" y="15825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VaultConnexion</a:t>
            </a:r>
            <a:endParaRPr sz="1000"/>
          </a:p>
        </p:txBody>
      </p:sp>
      <p:sp>
        <p:nvSpPr>
          <p:cNvPr id="670" name="Google Shape;670;p92"/>
          <p:cNvSpPr/>
          <p:nvPr/>
        </p:nvSpPr>
        <p:spPr>
          <a:xfrm>
            <a:off x="2459375" y="30224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VaultAuth</a:t>
            </a:r>
            <a:endParaRPr sz="1000"/>
          </a:p>
        </p:txBody>
      </p:sp>
      <p:sp>
        <p:nvSpPr>
          <p:cNvPr id="671" name="Google Shape;671;p92"/>
          <p:cNvSpPr/>
          <p:nvPr/>
        </p:nvSpPr>
        <p:spPr>
          <a:xfrm>
            <a:off x="2459375" y="23343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VaultStaticsecret</a:t>
            </a:r>
            <a:endParaRPr sz="1000"/>
          </a:p>
        </p:txBody>
      </p:sp>
      <p:cxnSp>
        <p:nvCxnSpPr>
          <p:cNvPr id="672" name="Google Shape;672;p92"/>
          <p:cNvCxnSpPr>
            <a:stCxn id="668" idx="1"/>
            <a:endCxn id="667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3" name="Google Shape;673;p92"/>
          <p:cNvCxnSpPr>
            <a:endCxn id="666" idx="3"/>
          </p:cNvCxnSpPr>
          <p:nvPr/>
        </p:nvCxnSpPr>
        <p:spPr>
          <a:xfrm flipH="1">
            <a:off x="6467100" y="276245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92"/>
          <p:cNvCxnSpPr>
            <a:stCxn id="663" idx="3"/>
            <a:endCxn id="666" idx="1"/>
          </p:cNvCxnSpPr>
          <p:nvPr/>
        </p:nvCxnSpPr>
        <p:spPr>
          <a:xfrm flipH="1" rot="10800000">
            <a:off x="3694475" y="3437200"/>
            <a:ext cx="14817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92"/>
          <p:cNvCxnSpPr>
            <a:stCxn id="669" idx="3"/>
          </p:cNvCxnSpPr>
          <p:nvPr/>
        </p:nvCxnSpPr>
        <p:spPr>
          <a:xfrm>
            <a:off x="3638675" y="1819950"/>
            <a:ext cx="1384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92"/>
          <p:cNvCxnSpPr>
            <a:stCxn id="671" idx="2"/>
            <a:endCxn id="670" idx="0"/>
          </p:cNvCxnSpPr>
          <p:nvPr/>
        </p:nvCxnSpPr>
        <p:spPr>
          <a:xfrm>
            <a:off x="3049025" y="2809200"/>
            <a:ext cx="0" cy="2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92"/>
          <p:cNvCxnSpPr>
            <a:stCxn id="670" idx="2"/>
            <a:endCxn id="663" idx="0"/>
          </p:cNvCxnSpPr>
          <p:nvPr/>
        </p:nvCxnSpPr>
        <p:spPr>
          <a:xfrm>
            <a:off x="3049025" y="3497300"/>
            <a:ext cx="0" cy="2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92"/>
          <p:cNvCxnSpPr>
            <a:stCxn id="670" idx="3"/>
            <a:endCxn id="669" idx="3"/>
          </p:cNvCxnSpPr>
          <p:nvPr/>
        </p:nvCxnSpPr>
        <p:spPr>
          <a:xfrm flipH="1" rot="10800000">
            <a:off x="3638675" y="1819850"/>
            <a:ext cx="600" cy="1440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679" name="Google Shape;679;p92"/>
          <p:cNvSpPr txBox="1"/>
          <p:nvPr/>
        </p:nvSpPr>
        <p:spPr>
          <a:xfrm rot="-1939111">
            <a:off x="6824402" y="3018669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680" name="Google Shape;680;p92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681" name="Google Shape;681;p92"/>
          <p:cNvSpPr txBox="1"/>
          <p:nvPr/>
        </p:nvSpPr>
        <p:spPr>
          <a:xfrm>
            <a:off x="4006482" y="1582500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682" name="Google Shape;682;p92"/>
          <p:cNvSpPr txBox="1"/>
          <p:nvPr/>
        </p:nvSpPr>
        <p:spPr>
          <a:xfrm rot="-898710">
            <a:off x="3947302" y="3620332"/>
            <a:ext cx="822962" cy="262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683" name="Google Shape;683;p92"/>
          <p:cNvSpPr txBox="1"/>
          <p:nvPr/>
        </p:nvSpPr>
        <p:spPr>
          <a:xfrm rot="1252">
            <a:off x="2870944" y="34777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</a:t>
            </a:r>
            <a:endParaRPr i="1"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 txBox="1"/>
          <p:nvPr>
            <p:ph type="title"/>
          </p:nvPr>
        </p:nvSpPr>
        <p:spPr>
          <a:xfrm>
            <a:off x="450000" y="603600"/>
            <a:ext cx="79269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secret dans le cluster</a:t>
            </a:r>
            <a:endParaRPr/>
          </a:p>
        </p:txBody>
      </p:sp>
      <p:sp>
        <p:nvSpPr>
          <p:cNvPr id="241" name="Google Shape;241;p48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8"/>
          <p:cNvSpPr txBox="1"/>
          <p:nvPr>
            <p:ph idx="1" type="body"/>
          </p:nvPr>
        </p:nvSpPr>
        <p:spPr>
          <a:xfrm>
            <a:off x="450650" y="1994400"/>
            <a:ext cx="46128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Contient des informations sensibles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 de stocker mot de passe, tokens, certificats, 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Encodé en base64 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😬</a:t>
            </a: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descr="a close up of a man wearing glasses and a tie (provided by Tenor)" id="243" name="Google Shape;2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850" y="3444100"/>
            <a:ext cx="1340300" cy="13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8"/>
          <p:cNvSpPr txBox="1"/>
          <p:nvPr>
            <p:ph idx="2" type="subTitle"/>
          </p:nvPr>
        </p:nvSpPr>
        <p:spPr>
          <a:xfrm>
            <a:off x="450000" y="123915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secret certes… Mais pas si secret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8"/>
          <p:cNvSpPr txBox="1"/>
          <p:nvPr/>
        </p:nvSpPr>
        <p:spPr>
          <a:xfrm>
            <a:off x="5784000" y="1821900"/>
            <a:ext cx="3000000" cy="1443000"/>
          </a:xfrm>
          <a:prstGeom prst="rect">
            <a:avLst/>
          </a:prstGeom>
          <a:solidFill>
            <a:srgbClr val="13131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mon-super-secret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stringData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password1234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3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93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690" name="Google Shape;690;p93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691" name="Google Shape;691;p93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93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693" name="Google Shape;693;p93"/>
          <p:cNvSpPr/>
          <p:nvPr/>
        </p:nvSpPr>
        <p:spPr>
          <a:xfrm>
            <a:off x="5176200" y="302240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694" name="Google Shape;694;p93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95" name="Google Shape;695;p93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696" name="Google Shape;696;p93"/>
          <p:cNvSpPr/>
          <p:nvPr/>
        </p:nvSpPr>
        <p:spPr>
          <a:xfrm>
            <a:off x="2459375" y="15825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VaultConnexion</a:t>
            </a:r>
            <a:endParaRPr sz="1000"/>
          </a:p>
        </p:txBody>
      </p:sp>
      <p:sp>
        <p:nvSpPr>
          <p:cNvPr id="697" name="Google Shape;697;p93"/>
          <p:cNvSpPr/>
          <p:nvPr/>
        </p:nvSpPr>
        <p:spPr>
          <a:xfrm>
            <a:off x="2459375" y="30224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VaultAuth</a:t>
            </a:r>
            <a:endParaRPr sz="1000"/>
          </a:p>
        </p:txBody>
      </p:sp>
      <p:sp>
        <p:nvSpPr>
          <p:cNvPr id="698" name="Google Shape;698;p93"/>
          <p:cNvSpPr/>
          <p:nvPr/>
        </p:nvSpPr>
        <p:spPr>
          <a:xfrm>
            <a:off x="2459375" y="23343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VaultStaticsecret</a:t>
            </a:r>
            <a:endParaRPr sz="1000"/>
          </a:p>
        </p:txBody>
      </p:sp>
      <p:cxnSp>
        <p:nvCxnSpPr>
          <p:cNvPr id="699" name="Google Shape;699;p93"/>
          <p:cNvCxnSpPr>
            <a:stCxn id="695" idx="1"/>
            <a:endCxn id="694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93"/>
          <p:cNvCxnSpPr>
            <a:endCxn id="693" idx="3"/>
          </p:cNvCxnSpPr>
          <p:nvPr/>
        </p:nvCxnSpPr>
        <p:spPr>
          <a:xfrm flipH="1">
            <a:off x="6467100" y="276245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p93"/>
          <p:cNvCxnSpPr>
            <a:stCxn id="690" idx="3"/>
            <a:endCxn id="693" idx="1"/>
          </p:cNvCxnSpPr>
          <p:nvPr/>
        </p:nvCxnSpPr>
        <p:spPr>
          <a:xfrm flipH="1" rot="10800000">
            <a:off x="3694475" y="3437200"/>
            <a:ext cx="14817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02" name="Google Shape;702;p93"/>
          <p:cNvCxnSpPr>
            <a:stCxn id="696" idx="3"/>
          </p:cNvCxnSpPr>
          <p:nvPr/>
        </p:nvCxnSpPr>
        <p:spPr>
          <a:xfrm>
            <a:off x="3638675" y="1819950"/>
            <a:ext cx="1384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03" name="Google Shape;703;p93"/>
          <p:cNvCxnSpPr>
            <a:stCxn id="698" idx="3"/>
            <a:endCxn id="694" idx="1"/>
          </p:cNvCxnSpPr>
          <p:nvPr/>
        </p:nvCxnSpPr>
        <p:spPr>
          <a:xfrm>
            <a:off x="3638675" y="2571750"/>
            <a:ext cx="17415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4" name="Google Shape;704;p93"/>
          <p:cNvCxnSpPr>
            <a:stCxn id="698" idx="2"/>
            <a:endCxn id="697" idx="0"/>
          </p:cNvCxnSpPr>
          <p:nvPr/>
        </p:nvCxnSpPr>
        <p:spPr>
          <a:xfrm>
            <a:off x="3049025" y="2809200"/>
            <a:ext cx="0" cy="2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05" name="Google Shape;705;p93"/>
          <p:cNvCxnSpPr>
            <a:stCxn id="697" idx="2"/>
            <a:endCxn id="690" idx="0"/>
          </p:cNvCxnSpPr>
          <p:nvPr/>
        </p:nvCxnSpPr>
        <p:spPr>
          <a:xfrm>
            <a:off x="3049025" y="3497300"/>
            <a:ext cx="0" cy="2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p93"/>
          <p:cNvCxnSpPr>
            <a:stCxn id="697" idx="3"/>
            <a:endCxn id="696" idx="3"/>
          </p:cNvCxnSpPr>
          <p:nvPr/>
        </p:nvCxnSpPr>
        <p:spPr>
          <a:xfrm flipH="1" rot="10800000">
            <a:off x="3638675" y="1819850"/>
            <a:ext cx="600" cy="1440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07" name="Google Shape;707;p93"/>
          <p:cNvSpPr txBox="1"/>
          <p:nvPr/>
        </p:nvSpPr>
        <p:spPr>
          <a:xfrm rot="-1939111">
            <a:off x="6824402" y="3018669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708" name="Google Shape;708;p93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709" name="Google Shape;709;p93"/>
          <p:cNvSpPr txBox="1"/>
          <p:nvPr/>
        </p:nvSpPr>
        <p:spPr>
          <a:xfrm>
            <a:off x="4006482" y="1582500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710" name="Google Shape;710;p93"/>
          <p:cNvSpPr txBox="1"/>
          <p:nvPr/>
        </p:nvSpPr>
        <p:spPr>
          <a:xfrm rot="-898710">
            <a:off x="3947302" y="3620332"/>
            <a:ext cx="822962" cy="262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711" name="Google Shape;711;p93"/>
          <p:cNvSpPr txBox="1"/>
          <p:nvPr/>
        </p:nvSpPr>
        <p:spPr>
          <a:xfrm rot="1252">
            <a:off x="3960044" y="23402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Accède</a:t>
            </a:r>
            <a:endParaRPr i="1" sz="700"/>
          </a:p>
        </p:txBody>
      </p:sp>
      <p:sp>
        <p:nvSpPr>
          <p:cNvPr id="712" name="Google Shape;712;p93"/>
          <p:cNvSpPr txBox="1"/>
          <p:nvPr/>
        </p:nvSpPr>
        <p:spPr>
          <a:xfrm rot="1252">
            <a:off x="2870944" y="34777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</a:t>
            </a:r>
            <a:endParaRPr i="1" sz="7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4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94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719" name="Google Shape;719;p94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720" name="Google Shape;720;p94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94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722" name="Google Shape;722;p94"/>
          <p:cNvSpPr/>
          <p:nvPr/>
        </p:nvSpPr>
        <p:spPr>
          <a:xfrm>
            <a:off x="5176200" y="302240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723" name="Google Shape;723;p94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24" name="Google Shape;724;p94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725" name="Google Shape;725;p94"/>
          <p:cNvSpPr/>
          <p:nvPr/>
        </p:nvSpPr>
        <p:spPr>
          <a:xfrm>
            <a:off x="2459375" y="15825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VaultConnexion</a:t>
            </a:r>
            <a:endParaRPr sz="1000"/>
          </a:p>
        </p:txBody>
      </p:sp>
      <p:sp>
        <p:nvSpPr>
          <p:cNvPr id="726" name="Google Shape;726;p94"/>
          <p:cNvSpPr/>
          <p:nvPr/>
        </p:nvSpPr>
        <p:spPr>
          <a:xfrm>
            <a:off x="2459375" y="30224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VaultAuth</a:t>
            </a:r>
            <a:endParaRPr sz="1000"/>
          </a:p>
        </p:txBody>
      </p:sp>
      <p:sp>
        <p:nvSpPr>
          <p:cNvPr id="727" name="Google Shape;727;p94"/>
          <p:cNvSpPr/>
          <p:nvPr/>
        </p:nvSpPr>
        <p:spPr>
          <a:xfrm>
            <a:off x="2459375" y="23343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VaultStaticsecret</a:t>
            </a:r>
            <a:endParaRPr sz="1000"/>
          </a:p>
        </p:txBody>
      </p:sp>
      <p:sp>
        <p:nvSpPr>
          <p:cNvPr id="728" name="Google Shape;728;p94"/>
          <p:cNvSpPr/>
          <p:nvPr/>
        </p:nvSpPr>
        <p:spPr>
          <a:xfrm>
            <a:off x="387050" y="2250650"/>
            <a:ext cx="1290900" cy="65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Secret Kubernetes</a:t>
            </a:r>
            <a:endParaRPr sz="1000"/>
          </a:p>
        </p:txBody>
      </p:sp>
      <p:cxnSp>
        <p:nvCxnSpPr>
          <p:cNvPr id="729" name="Google Shape;729;p94"/>
          <p:cNvCxnSpPr>
            <a:stCxn id="724" idx="1"/>
            <a:endCxn id="723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30" name="Google Shape;730;p94"/>
          <p:cNvCxnSpPr>
            <a:endCxn id="722" idx="3"/>
          </p:cNvCxnSpPr>
          <p:nvPr/>
        </p:nvCxnSpPr>
        <p:spPr>
          <a:xfrm flipH="1">
            <a:off x="6467100" y="276245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31" name="Google Shape;731;p94"/>
          <p:cNvCxnSpPr>
            <a:stCxn id="719" idx="3"/>
            <a:endCxn id="722" idx="1"/>
          </p:cNvCxnSpPr>
          <p:nvPr/>
        </p:nvCxnSpPr>
        <p:spPr>
          <a:xfrm flipH="1" rot="10800000">
            <a:off x="3694475" y="3437200"/>
            <a:ext cx="14817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32" name="Google Shape;732;p94"/>
          <p:cNvCxnSpPr>
            <a:stCxn id="725" idx="3"/>
          </p:cNvCxnSpPr>
          <p:nvPr/>
        </p:nvCxnSpPr>
        <p:spPr>
          <a:xfrm>
            <a:off x="3638675" y="1819950"/>
            <a:ext cx="1384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94"/>
          <p:cNvCxnSpPr>
            <a:stCxn id="727" idx="1"/>
            <a:endCxn id="728" idx="3"/>
          </p:cNvCxnSpPr>
          <p:nvPr/>
        </p:nvCxnSpPr>
        <p:spPr>
          <a:xfrm flipH="1">
            <a:off x="1677875" y="2571750"/>
            <a:ext cx="78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4" name="Google Shape;734;p94"/>
          <p:cNvCxnSpPr>
            <a:stCxn id="727" idx="3"/>
            <a:endCxn id="723" idx="1"/>
          </p:cNvCxnSpPr>
          <p:nvPr/>
        </p:nvCxnSpPr>
        <p:spPr>
          <a:xfrm>
            <a:off x="3638675" y="2571750"/>
            <a:ext cx="17415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94"/>
          <p:cNvCxnSpPr>
            <a:stCxn id="727" idx="2"/>
            <a:endCxn id="726" idx="0"/>
          </p:cNvCxnSpPr>
          <p:nvPr/>
        </p:nvCxnSpPr>
        <p:spPr>
          <a:xfrm>
            <a:off x="3049025" y="2809200"/>
            <a:ext cx="0" cy="2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94"/>
          <p:cNvCxnSpPr>
            <a:stCxn id="726" idx="2"/>
            <a:endCxn id="719" idx="0"/>
          </p:cNvCxnSpPr>
          <p:nvPr/>
        </p:nvCxnSpPr>
        <p:spPr>
          <a:xfrm>
            <a:off x="3049025" y="3497300"/>
            <a:ext cx="0" cy="2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94"/>
          <p:cNvCxnSpPr>
            <a:stCxn id="726" idx="3"/>
            <a:endCxn id="725" idx="3"/>
          </p:cNvCxnSpPr>
          <p:nvPr/>
        </p:nvCxnSpPr>
        <p:spPr>
          <a:xfrm flipH="1" rot="10800000">
            <a:off x="3638675" y="1819850"/>
            <a:ext cx="600" cy="1440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38" name="Google Shape;738;p94"/>
          <p:cNvSpPr txBox="1"/>
          <p:nvPr/>
        </p:nvSpPr>
        <p:spPr>
          <a:xfrm rot="-1939111">
            <a:off x="6824402" y="3018669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739" name="Google Shape;739;p94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740" name="Google Shape;740;p94"/>
          <p:cNvSpPr txBox="1"/>
          <p:nvPr/>
        </p:nvSpPr>
        <p:spPr>
          <a:xfrm>
            <a:off x="4006482" y="1582500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741" name="Google Shape;741;p94"/>
          <p:cNvSpPr txBox="1"/>
          <p:nvPr/>
        </p:nvSpPr>
        <p:spPr>
          <a:xfrm rot="-898710">
            <a:off x="3947302" y="3620332"/>
            <a:ext cx="822962" cy="262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742" name="Google Shape;742;p94"/>
          <p:cNvSpPr txBox="1"/>
          <p:nvPr/>
        </p:nvSpPr>
        <p:spPr>
          <a:xfrm rot="1252">
            <a:off x="3960044" y="23402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Accède</a:t>
            </a:r>
            <a:endParaRPr i="1" sz="700"/>
          </a:p>
        </p:txBody>
      </p:sp>
      <p:sp>
        <p:nvSpPr>
          <p:cNvPr id="743" name="Google Shape;743;p94"/>
          <p:cNvSpPr txBox="1"/>
          <p:nvPr/>
        </p:nvSpPr>
        <p:spPr>
          <a:xfrm rot="1252">
            <a:off x="1656882" y="23142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Synchronise</a:t>
            </a:r>
            <a:endParaRPr i="1" sz="700"/>
          </a:p>
        </p:txBody>
      </p:sp>
      <p:sp>
        <p:nvSpPr>
          <p:cNvPr id="744" name="Google Shape;744;p94"/>
          <p:cNvSpPr txBox="1"/>
          <p:nvPr/>
        </p:nvSpPr>
        <p:spPr>
          <a:xfrm rot="1252">
            <a:off x="2870944" y="34777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</a:t>
            </a:r>
            <a:endParaRPr i="1" sz="7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5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déclaration d’un secret </a:t>
            </a:r>
            <a:endParaRPr/>
          </a:p>
        </p:txBody>
      </p:sp>
      <p:sp>
        <p:nvSpPr>
          <p:cNvPr id="750" name="Google Shape;750;p95"/>
          <p:cNvSpPr txBox="1"/>
          <p:nvPr>
            <p:ph idx="2" type="subTitle"/>
          </p:nvPr>
        </p:nvSpPr>
        <p:spPr>
          <a:xfrm>
            <a:off x="450000" y="1244275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Cinquième (et dernière) étape : on déclare un secret !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95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2" name="Google Shape;752;p95"/>
          <p:cNvSpPr txBox="1"/>
          <p:nvPr>
            <p:ph idx="1" type="body"/>
          </p:nvPr>
        </p:nvSpPr>
        <p:spPr>
          <a:xfrm>
            <a:off x="2365200" y="1663375"/>
            <a:ext cx="4048800" cy="32772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secrets.hashicorp.com/v1beta1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VaultStaticSecret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vault-static-secret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vaultAuthRef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/myvaultauth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mount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kvv2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kv-v2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demo/config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refreshAfter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10s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destination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168AAD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950">
              <a:solidFill>
                <a:srgbClr val="168AAD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my-secret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rolloutRestartTargets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Deployment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myapp</a:t>
            </a:r>
            <a:endParaRPr sz="11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6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96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Operator namespace</a:t>
            </a:r>
            <a:endParaRPr b="1" sz="1000"/>
          </a:p>
        </p:txBody>
      </p:sp>
      <p:sp>
        <p:nvSpPr>
          <p:cNvPr id="759" name="Google Shape;759;p96"/>
          <p:cNvSpPr/>
          <p:nvPr/>
        </p:nvSpPr>
        <p:spPr>
          <a:xfrm>
            <a:off x="2403575" y="3720700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service-account</a:t>
            </a:r>
            <a:endParaRPr sz="1000"/>
          </a:p>
        </p:txBody>
      </p:sp>
      <p:sp>
        <p:nvSpPr>
          <p:cNvPr id="760" name="Google Shape;760;p96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96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762" name="Google Shape;762;p96"/>
          <p:cNvSpPr/>
          <p:nvPr/>
        </p:nvSpPr>
        <p:spPr>
          <a:xfrm>
            <a:off x="5176200" y="302240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763" name="Google Shape;763;p96"/>
          <p:cNvSpPr/>
          <p:nvPr/>
        </p:nvSpPr>
        <p:spPr>
          <a:xfrm>
            <a:off x="5380188" y="2307800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64" name="Google Shape;764;p96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765" name="Google Shape;765;p96"/>
          <p:cNvSpPr/>
          <p:nvPr/>
        </p:nvSpPr>
        <p:spPr>
          <a:xfrm>
            <a:off x="2459375" y="15825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VaultConnexion</a:t>
            </a:r>
            <a:endParaRPr sz="1000"/>
          </a:p>
        </p:txBody>
      </p:sp>
      <p:sp>
        <p:nvSpPr>
          <p:cNvPr id="766" name="Google Shape;766;p96"/>
          <p:cNvSpPr/>
          <p:nvPr/>
        </p:nvSpPr>
        <p:spPr>
          <a:xfrm>
            <a:off x="2459375" y="30224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VaultAuth</a:t>
            </a:r>
            <a:endParaRPr sz="1000"/>
          </a:p>
        </p:txBody>
      </p:sp>
      <p:sp>
        <p:nvSpPr>
          <p:cNvPr id="767" name="Google Shape;767;p96"/>
          <p:cNvSpPr/>
          <p:nvPr/>
        </p:nvSpPr>
        <p:spPr>
          <a:xfrm>
            <a:off x="2459375" y="2334300"/>
            <a:ext cx="11793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VaultStaticsecret</a:t>
            </a:r>
            <a:endParaRPr sz="1000"/>
          </a:p>
        </p:txBody>
      </p:sp>
      <p:sp>
        <p:nvSpPr>
          <p:cNvPr id="768" name="Google Shape;768;p96"/>
          <p:cNvSpPr/>
          <p:nvPr/>
        </p:nvSpPr>
        <p:spPr>
          <a:xfrm>
            <a:off x="387050" y="2250650"/>
            <a:ext cx="1290900" cy="65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Secret Kubernetes</a:t>
            </a:r>
            <a:endParaRPr sz="1000"/>
          </a:p>
        </p:txBody>
      </p:sp>
      <p:cxnSp>
        <p:nvCxnSpPr>
          <p:cNvPr id="769" name="Google Shape;769;p96"/>
          <p:cNvCxnSpPr>
            <a:stCxn id="764" idx="1"/>
            <a:endCxn id="763" idx="3"/>
          </p:cNvCxnSpPr>
          <p:nvPr/>
        </p:nvCxnSpPr>
        <p:spPr>
          <a:xfrm rot="10800000">
            <a:off x="6263200" y="2578575"/>
            <a:ext cx="13335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96"/>
          <p:cNvCxnSpPr>
            <a:endCxn id="762" idx="3"/>
          </p:cNvCxnSpPr>
          <p:nvPr/>
        </p:nvCxnSpPr>
        <p:spPr>
          <a:xfrm flipH="1">
            <a:off x="6467100" y="276245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p96"/>
          <p:cNvCxnSpPr>
            <a:stCxn id="759" idx="3"/>
            <a:endCxn id="762" idx="1"/>
          </p:cNvCxnSpPr>
          <p:nvPr/>
        </p:nvCxnSpPr>
        <p:spPr>
          <a:xfrm flipH="1" rot="10800000">
            <a:off x="3694475" y="3437200"/>
            <a:ext cx="14817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72" name="Google Shape;772;p96"/>
          <p:cNvCxnSpPr>
            <a:stCxn id="765" idx="3"/>
          </p:cNvCxnSpPr>
          <p:nvPr/>
        </p:nvCxnSpPr>
        <p:spPr>
          <a:xfrm>
            <a:off x="3638675" y="1819950"/>
            <a:ext cx="1384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73" name="Google Shape;773;p96"/>
          <p:cNvCxnSpPr>
            <a:stCxn id="767" idx="1"/>
            <a:endCxn id="768" idx="3"/>
          </p:cNvCxnSpPr>
          <p:nvPr/>
        </p:nvCxnSpPr>
        <p:spPr>
          <a:xfrm flipH="1">
            <a:off x="1677875" y="2571750"/>
            <a:ext cx="78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4" name="Google Shape;774;p96"/>
          <p:cNvCxnSpPr>
            <a:stCxn id="767" idx="3"/>
            <a:endCxn id="763" idx="1"/>
          </p:cNvCxnSpPr>
          <p:nvPr/>
        </p:nvCxnSpPr>
        <p:spPr>
          <a:xfrm>
            <a:off x="3638675" y="2571750"/>
            <a:ext cx="17415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5" name="Google Shape;775;p96"/>
          <p:cNvCxnSpPr>
            <a:stCxn id="767" idx="2"/>
            <a:endCxn id="766" idx="0"/>
          </p:cNvCxnSpPr>
          <p:nvPr/>
        </p:nvCxnSpPr>
        <p:spPr>
          <a:xfrm>
            <a:off x="3049025" y="2809200"/>
            <a:ext cx="0" cy="2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96"/>
          <p:cNvCxnSpPr>
            <a:stCxn id="766" idx="2"/>
            <a:endCxn id="759" idx="0"/>
          </p:cNvCxnSpPr>
          <p:nvPr/>
        </p:nvCxnSpPr>
        <p:spPr>
          <a:xfrm>
            <a:off x="3049025" y="3497300"/>
            <a:ext cx="0" cy="2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p96"/>
          <p:cNvCxnSpPr>
            <a:stCxn id="766" idx="3"/>
            <a:endCxn id="765" idx="3"/>
          </p:cNvCxnSpPr>
          <p:nvPr/>
        </p:nvCxnSpPr>
        <p:spPr>
          <a:xfrm flipH="1" rot="10800000">
            <a:off x="3638675" y="1819850"/>
            <a:ext cx="600" cy="1440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78" name="Google Shape;778;p96"/>
          <p:cNvSpPr txBox="1"/>
          <p:nvPr/>
        </p:nvSpPr>
        <p:spPr>
          <a:xfrm rot="-1939111">
            <a:off x="6824402" y="3018669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779" name="Google Shape;779;p96"/>
          <p:cNvSpPr txBox="1"/>
          <p:nvPr/>
        </p:nvSpPr>
        <p:spPr>
          <a:xfrm rot="-3757">
            <a:off x="6518143" y="2340438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780" name="Google Shape;780;p96"/>
          <p:cNvSpPr txBox="1"/>
          <p:nvPr/>
        </p:nvSpPr>
        <p:spPr>
          <a:xfrm>
            <a:off x="4006482" y="1582500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781" name="Google Shape;781;p96"/>
          <p:cNvSpPr txBox="1"/>
          <p:nvPr/>
        </p:nvSpPr>
        <p:spPr>
          <a:xfrm rot="-898710">
            <a:off x="3947302" y="3620332"/>
            <a:ext cx="822962" cy="262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782" name="Google Shape;782;p96"/>
          <p:cNvSpPr txBox="1"/>
          <p:nvPr/>
        </p:nvSpPr>
        <p:spPr>
          <a:xfrm rot="1252">
            <a:off x="3960044" y="23402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Accède</a:t>
            </a:r>
            <a:endParaRPr i="1" sz="700"/>
          </a:p>
        </p:txBody>
      </p:sp>
      <p:sp>
        <p:nvSpPr>
          <p:cNvPr id="783" name="Google Shape;783;p96"/>
          <p:cNvSpPr txBox="1"/>
          <p:nvPr/>
        </p:nvSpPr>
        <p:spPr>
          <a:xfrm rot="1252">
            <a:off x="1656882" y="23142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Synchronise</a:t>
            </a:r>
            <a:endParaRPr i="1" sz="700"/>
          </a:p>
        </p:txBody>
      </p:sp>
      <p:sp>
        <p:nvSpPr>
          <p:cNvPr id="784" name="Google Shape;784;p96"/>
          <p:cNvSpPr txBox="1"/>
          <p:nvPr/>
        </p:nvSpPr>
        <p:spPr>
          <a:xfrm rot="1252">
            <a:off x="2870944" y="34777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</a:t>
            </a:r>
            <a:endParaRPr i="1" sz="700"/>
          </a:p>
        </p:txBody>
      </p:sp>
      <p:pic>
        <p:nvPicPr>
          <p:cNvPr id="785" name="Google Shape;785;p96"/>
          <p:cNvPicPr preferRelativeResize="0"/>
          <p:nvPr/>
        </p:nvPicPr>
        <p:blipFill rotWithShape="1">
          <a:blip r:embed="rId3">
            <a:alphaModFix amt="80000"/>
          </a:blip>
          <a:srcRect b="0" l="18335" r="18329" t="0"/>
          <a:stretch/>
        </p:blipFill>
        <p:spPr>
          <a:xfrm>
            <a:off x="4140750" y="4145700"/>
            <a:ext cx="862500" cy="86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7"/>
          <p:cNvSpPr txBox="1"/>
          <p:nvPr>
            <p:ph type="title"/>
          </p:nvPr>
        </p:nvSpPr>
        <p:spPr>
          <a:xfrm>
            <a:off x="1147500" y="2478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Et voilà 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man in a suit and glasses is doing a dab (provided by Tenor)" id="791" name="Google Shape;791;p97"/>
          <p:cNvPicPr preferRelativeResize="0"/>
          <p:nvPr/>
        </p:nvPicPr>
        <p:blipFill rotWithShape="1">
          <a:blip r:embed="rId3">
            <a:alphaModFix/>
          </a:blip>
          <a:srcRect b="45438" l="0" r="6655" t="-3918"/>
          <a:stretch/>
        </p:blipFill>
        <p:spPr>
          <a:xfrm>
            <a:off x="0" y="-369350"/>
            <a:ext cx="9144000" cy="5512856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97"/>
          <p:cNvSpPr txBox="1"/>
          <p:nvPr>
            <p:ph type="title"/>
          </p:nvPr>
        </p:nvSpPr>
        <p:spPr>
          <a:xfrm>
            <a:off x="1147500" y="4038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</a:rPr>
              <a:t>Et voilà !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8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Petite ouverture…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9"/>
          <p:cNvSpPr txBox="1"/>
          <p:nvPr>
            <p:ph type="title"/>
          </p:nvPr>
        </p:nvSpPr>
        <p:spPr>
          <a:xfrm>
            <a:off x="1147500" y="2478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Et voilà 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3" name="Google Shape;803;p99"/>
          <p:cNvPicPr preferRelativeResize="0"/>
          <p:nvPr/>
        </p:nvPicPr>
        <p:blipFill rotWithShape="1">
          <a:blip r:embed="rId3">
            <a:alphaModFix/>
          </a:blip>
          <a:srcRect b="10057" l="0" r="0" t="10057"/>
          <a:stretch/>
        </p:blipFill>
        <p:spPr>
          <a:xfrm>
            <a:off x="0" y="-369350"/>
            <a:ext cx="9144000" cy="5512857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99"/>
          <p:cNvSpPr txBox="1"/>
          <p:nvPr>
            <p:ph type="title"/>
          </p:nvPr>
        </p:nvSpPr>
        <p:spPr>
          <a:xfrm>
            <a:off x="1147500" y="403800"/>
            <a:ext cx="6849000" cy="4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</a:rPr>
              <a:t>L'opérateur</a:t>
            </a:r>
            <a:r>
              <a:rPr lang="en-GB" sz="7200">
                <a:solidFill>
                  <a:schemeClr val="lt1"/>
                </a:solidFill>
              </a:rPr>
              <a:t> ne </a:t>
            </a:r>
            <a:r>
              <a:rPr lang="en-GB" sz="7200">
                <a:solidFill>
                  <a:schemeClr val="lt1"/>
                </a:solidFill>
              </a:rPr>
              <a:t>renforce</a:t>
            </a:r>
            <a:r>
              <a:rPr lang="en-GB" sz="7200">
                <a:solidFill>
                  <a:schemeClr val="lt1"/>
                </a:solidFill>
              </a:rPr>
              <a:t> pas la sécurité de vos secrets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0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vault agent injector</a:t>
            </a:r>
            <a:endParaRPr/>
          </a:p>
        </p:txBody>
      </p:sp>
      <p:sp>
        <p:nvSpPr>
          <p:cNvPr id="810" name="Google Shape;810;p100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Là, on est vraiment secure…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00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Agent sidecar appelé par des annotations dans vos déploiements/pods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Injecte directement vos secrets à l’intérieur des pods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Supporte le </a:t>
            </a: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consul-template</a:t>
            </a:r>
            <a:endParaRPr i="1"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Forte dépendance à la disponibilité de Vault</a:t>
            </a:r>
            <a:r>
              <a:rPr b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risque de bloquer vos déploiements !</a:t>
            </a:r>
            <a:endParaRPr b="1"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812" name="Google Shape;812;p100"/>
          <p:cNvSpPr txBox="1"/>
          <p:nvPr/>
        </p:nvSpPr>
        <p:spPr>
          <a:xfrm>
            <a:off x="6154375" y="367760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</a:t>
            </a:r>
            <a:r>
              <a:rPr i="1" lang="en-GB" sz="1000"/>
              <a:t>devopscube.com</a:t>
            </a:r>
            <a:endParaRPr i="1" sz="1000"/>
          </a:p>
        </p:txBody>
      </p:sp>
      <p:pic>
        <p:nvPicPr>
          <p:cNvPr id="813" name="Google Shape;8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450" y="2065663"/>
            <a:ext cx="3402954" cy="16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1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D…D…Demo</a:t>
            </a:r>
            <a:r>
              <a:rPr lang="en-GB"/>
              <a:t> !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r>
              <a:rPr lang="en-GB"/>
              <a:t> à Vault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3"/>
          <p:cNvSpPr txBox="1"/>
          <p:nvPr>
            <p:ph type="title"/>
          </p:nvPr>
        </p:nvSpPr>
        <p:spPr>
          <a:xfrm>
            <a:off x="631900" y="3202850"/>
            <a:ext cx="3582900" cy="14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Laissez-moi un commentaire sur </a:t>
            </a:r>
            <a:r>
              <a:rPr lang="en-GB" sz="2800">
                <a:solidFill>
                  <a:schemeClr val="lt2"/>
                </a:solidFill>
              </a:rPr>
              <a:t>openfeedback</a:t>
            </a:r>
            <a:r>
              <a:rPr lang="en-GB" sz="2800"/>
              <a:t> </a:t>
            </a:r>
            <a:r>
              <a:rPr lang="en-GB" sz="4000">
                <a:solidFill>
                  <a:schemeClr val="dk1"/>
                </a:solidFill>
              </a:rPr>
              <a:t> 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828" name="Google Shape;82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150" y="808088"/>
            <a:ext cx="1990375" cy="19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03"/>
          <p:cNvSpPr txBox="1"/>
          <p:nvPr>
            <p:ph type="title"/>
          </p:nvPr>
        </p:nvSpPr>
        <p:spPr>
          <a:xfrm>
            <a:off x="4622488" y="3448700"/>
            <a:ext cx="3856200" cy="9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J’suis gentil : je vous donne accès au </a:t>
            </a:r>
            <a:r>
              <a:rPr lang="en-GB" sz="2800" u="sng">
                <a:solidFill>
                  <a:schemeClr val="hlink"/>
                </a:solidFill>
                <a:hlinkClick r:id="rId4"/>
              </a:rPr>
              <a:t>talk</a:t>
            </a:r>
            <a:r>
              <a:rPr lang="en-GB" sz="2800"/>
              <a:t> !</a:t>
            </a:r>
            <a:r>
              <a:rPr lang="en-GB" sz="4000">
                <a:solidFill>
                  <a:schemeClr val="dk1"/>
                </a:solidFill>
              </a:rPr>
              <a:t> 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830" name="Google Shape;830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5413" y="808100"/>
            <a:ext cx="1990377" cy="199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56" name="Google Shape;256;p50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</a:t>
            </a:r>
            <a:r>
              <a:rPr lang="en-GB"/>
              <a:t>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63" name="Google Shape;263;p51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1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Secret-engine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C’est le coffre-fort où sont stockés les secrets.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71" name="Google Shape;271;p52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2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Secret-engine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C’est le coffre-fort où sont stockés les secrets.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 Method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Les méthodes d’authentifications à Vault (Token, OIDC, Kubernetes,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73" name="Google Shape;2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ezer Rebranding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A238FF"/>
      </a:lt2>
      <a:accent1>
        <a:srgbClr val="FF673D"/>
      </a:accent1>
      <a:accent2>
        <a:srgbClr val="96F9F3"/>
      </a:accent2>
      <a:accent3>
        <a:srgbClr val="FCFF60"/>
      </a:accent3>
      <a:accent4>
        <a:srgbClr val="DB452C"/>
      </a:accent4>
      <a:accent5>
        <a:srgbClr val="2F7C90"/>
      </a:accent5>
      <a:accent6>
        <a:srgbClr val="909341"/>
      </a:accent6>
      <a:hlink>
        <a:srgbClr val="A238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